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56" r:id="rId4"/>
    <p:sldId id="263" r:id="rId5"/>
    <p:sldId id="258" r:id="rId6"/>
    <p:sldId id="259" r:id="rId7"/>
    <p:sldId id="264" r:id="rId8"/>
  </p:sldIdLst>
  <p:sldSz cx="12192000" cy="6858000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do\AppData\Local\Microsoft\Windows\Temporary%20Internet%20Files\Content.IE5\F3ZKO7JR\&#26657;&#27491;&#28168;&#12415;_Tabl._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8051350163003"/>
          <c:y val="0.2845333559972803"/>
          <c:w val="0.73396475805115446"/>
          <c:h val="0.56407190906380833"/>
        </c:manualLayout>
      </c:layout>
      <c:scatterChart>
        <c:scatterStyle val="lineMarker"/>
        <c:varyColors val="0"/>
        <c:ser>
          <c:idx val="2"/>
          <c:order val="0"/>
          <c:tx>
            <c:strRef>
              <c:f>'[1]Figure 1'!$T$28</c:f>
              <c:strCache>
                <c:ptCount val="1"/>
                <c:pt idx="0">
                  <c:v>Non-sprayed area: N=19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'[1]Figure 1'!$V$2:$V$20</c:f>
              <c:numCache>
                <c:formatCode>General</c:formatCode>
                <c:ptCount val="19"/>
                <c:pt idx="0">
                  <c:v>1.1178681699999999</c:v>
                </c:pt>
                <c:pt idx="1">
                  <c:v>1.19093066</c:v>
                </c:pt>
                <c:pt idx="2">
                  <c:v>0.94659963000000202</c:v>
                </c:pt>
                <c:pt idx="3">
                  <c:v>1.2926780600000001</c:v>
                </c:pt>
                <c:pt idx="4">
                  <c:v>1.0022956799999998</c:v>
                </c:pt>
                <c:pt idx="5">
                  <c:v>1.04038064</c:v>
                </c:pt>
                <c:pt idx="6">
                  <c:v>1.0759544699999999</c:v>
                </c:pt>
                <c:pt idx="7">
                  <c:v>1.19830473</c:v>
                </c:pt>
                <c:pt idx="8">
                  <c:v>1.32195036</c:v>
                </c:pt>
                <c:pt idx="9">
                  <c:v>1.0232677899999998</c:v>
                </c:pt>
                <c:pt idx="10">
                  <c:v>0.91835389000000001</c:v>
                </c:pt>
                <c:pt idx="11">
                  <c:v>0.80036521999999999</c:v>
                </c:pt>
                <c:pt idx="12">
                  <c:v>0.86754814000000002</c:v>
                </c:pt>
                <c:pt idx="13">
                  <c:v>1.00887507</c:v>
                </c:pt>
                <c:pt idx="14">
                  <c:v>1.0146635099999999</c:v>
                </c:pt>
                <c:pt idx="15">
                  <c:v>1.00814559</c:v>
                </c:pt>
                <c:pt idx="16">
                  <c:v>0.77949550000000023</c:v>
                </c:pt>
                <c:pt idx="17">
                  <c:v>1.03144086</c:v>
                </c:pt>
                <c:pt idx="18">
                  <c:v>0.97323546999999866</c:v>
                </c:pt>
              </c:numCache>
            </c:numRef>
          </c:xVal>
          <c:yVal>
            <c:numRef>
              <c:f>'[1]Figure 1'!$W$2:$W$20</c:f>
              <c:numCache>
                <c:formatCode>General</c:formatCode>
                <c:ptCount val="19"/>
                <c:pt idx="0">
                  <c:v>0.30103000000000002</c:v>
                </c:pt>
                <c:pt idx="1">
                  <c:v>0.20411998000000048</c:v>
                </c:pt>
                <c:pt idx="2">
                  <c:v>5.3078440000000011E-2</c:v>
                </c:pt>
                <c:pt idx="3">
                  <c:v>0.14612803999999999</c:v>
                </c:pt>
                <c:pt idx="4">
                  <c:v>0.14612803999999999</c:v>
                </c:pt>
                <c:pt idx="5">
                  <c:v>0.11394335000000012</c:v>
                </c:pt>
                <c:pt idx="6">
                  <c:v>0.27184161000000001</c:v>
                </c:pt>
                <c:pt idx="7">
                  <c:v>0.17026172000000001</c:v>
                </c:pt>
                <c:pt idx="8">
                  <c:v>0.13033376999999988</c:v>
                </c:pt>
                <c:pt idx="9">
                  <c:v>0.19033169999999994</c:v>
                </c:pt>
                <c:pt idx="10">
                  <c:v>0.30103000000000002</c:v>
                </c:pt>
                <c:pt idx="11">
                  <c:v>0.29003461000000008</c:v>
                </c:pt>
                <c:pt idx="12">
                  <c:v>0.14921911000000063</c:v>
                </c:pt>
                <c:pt idx="13">
                  <c:v>0.18469142999999999</c:v>
                </c:pt>
                <c:pt idx="14">
                  <c:v>0.14612803999999999</c:v>
                </c:pt>
                <c:pt idx="15">
                  <c:v>0.12057393000000002</c:v>
                </c:pt>
                <c:pt idx="16">
                  <c:v>0.22788670000000033</c:v>
                </c:pt>
                <c:pt idx="17">
                  <c:v>0.23299611000000048</c:v>
                </c:pt>
                <c:pt idx="18">
                  <c:v>2.1189300000000081E-2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B2-4403-BABF-573C76694105}"/>
            </c:ext>
          </c:extLst>
        </c:ser>
        <c:ser>
          <c:idx val="1"/>
          <c:order val="1"/>
          <c:tx>
            <c:strRef>
              <c:f>'[1]Figure 1'!$T$27</c:f>
              <c:strCache>
                <c:ptCount val="1"/>
                <c:pt idx="0">
                  <c:v>Moderate TCDD in sprayed area: N=23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'[1]Figure 1'!$T$2:$T$24</c:f>
              <c:numCache>
                <c:formatCode>General</c:formatCode>
                <c:ptCount val="23"/>
                <c:pt idx="0">
                  <c:v>1.9004398499999973</c:v>
                </c:pt>
                <c:pt idx="1">
                  <c:v>2.2096558599999998</c:v>
                </c:pt>
                <c:pt idx="2">
                  <c:v>2.14479848</c:v>
                </c:pt>
                <c:pt idx="3">
                  <c:v>1.487666359999994</c:v>
                </c:pt>
                <c:pt idx="4">
                  <c:v>1.65917041</c:v>
                </c:pt>
                <c:pt idx="5">
                  <c:v>2.0173569199999997</c:v>
                </c:pt>
                <c:pt idx="6">
                  <c:v>1.8698714299999999</c:v>
                </c:pt>
                <c:pt idx="7">
                  <c:v>1.8321139900000001</c:v>
                </c:pt>
                <c:pt idx="8">
                  <c:v>2.0039265600000067</c:v>
                </c:pt>
                <c:pt idx="9">
                  <c:v>1.8560759600000045</c:v>
                </c:pt>
                <c:pt idx="10">
                  <c:v>1.5616301299999999</c:v>
                </c:pt>
                <c:pt idx="11">
                  <c:v>1.82063559</c:v>
                </c:pt>
                <c:pt idx="12">
                  <c:v>1.4819749799999968</c:v>
                </c:pt>
                <c:pt idx="13">
                  <c:v>1.6221493199999999</c:v>
                </c:pt>
                <c:pt idx="14">
                  <c:v>1.7662572400000032</c:v>
                </c:pt>
                <c:pt idx="15">
                  <c:v>1.3256640499999961</c:v>
                </c:pt>
                <c:pt idx="16">
                  <c:v>1.9160772799999999</c:v>
                </c:pt>
                <c:pt idx="17">
                  <c:v>1.9999942399999937</c:v>
                </c:pt>
                <c:pt idx="18">
                  <c:v>1.4860516099999999</c:v>
                </c:pt>
                <c:pt idx="19">
                  <c:v>1.6557543399999999</c:v>
                </c:pt>
                <c:pt idx="20">
                  <c:v>1.5066285899999998</c:v>
                </c:pt>
                <c:pt idx="21">
                  <c:v>1.52283554</c:v>
                </c:pt>
                <c:pt idx="22">
                  <c:v>1.6498803099999999</c:v>
                </c:pt>
              </c:numCache>
            </c:numRef>
          </c:xVal>
          <c:yVal>
            <c:numRef>
              <c:f>'[1]Figure 1'!$U$2:$U$24</c:f>
              <c:numCache>
                <c:formatCode>General</c:formatCode>
                <c:ptCount val="23"/>
                <c:pt idx="0">
                  <c:v>0.32221929000000032</c:v>
                </c:pt>
                <c:pt idx="1">
                  <c:v>0.36172784000000002</c:v>
                </c:pt>
                <c:pt idx="2">
                  <c:v>0.3053513700000009</c:v>
                </c:pt>
                <c:pt idx="3">
                  <c:v>0.18469142999999999</c:v>
                </c:pt>
                <c:pt idx="4">
                  <c:v>0.41995575000000002</c:v>
                </c:pt>
                <c:pt idx="5">
                  <c:v>0.34242268000000192</c:v>
                </c:pt>
                <c:pt idx="6">
                  <c:v>9.3421690000000265E-2</c:v>
                </c:pt>
                <c:pt idx="7">
                  <c:v>0.33243846000000138</c:v>
                </c:pt>
                <c:pt idx="8">
                  <c:v>0.30103000000000002</c:v>
                </c:pt>
                <c:pt idx="9">
                  <c:v>0.3053513700000009</c:v>
                </c:pt>
                <c:pt idx="10">
                  <c:v>0.35983548000000032</c:v>
                </c:pt>
                <c:pt idx="11">
                  <c:v>0.52762990000000065</c:v>
                </c:pt>
                <c:pt idx="12">
                  <c:v>0.34242268000000192</c:v>
                </c:pt>
                <c:pt idx="13">
                  <c:v>0.34044411000000091</c:v>
                </c:pt>
                <c:pt idx="14">
                  <c:v>0.39093511000000031</c:v>
                </c:pt>
                <c:pt idx="15">
                  <c:v>0.37106786000000125</c:v>
                </c:pt>
                <c:pt idx="16">
                  <c:v>0.41830129000000038</c:v>
                </c:pt>
                <c:pt idx="17">
                  <c:v>0.25285302999999998</c:v>
                </c:pt>
                <c:pt idx="18">
                  <c:v>0.35218252000000078</c:v>
                </c:pt>
                <c:pt idx="19">
                  <c:v>0.25285302999999998</c:v>
                </c:pt>
                <c:pt idx="20">
                  <c:v>0.3053513700000009</c:v>
                </c:pt>
                <c:pt idx="21">
                  <c:v>0.49136169000000102</c:v>
                </c:pt>
                <c:pt idx="22">
                  <c:v>0.26717173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B2-4403-BABF-573C76694105}"/>
            </c:ext>
          </c:extLst>
        </c:ser>
        <c:ser>
          <c:idx val="0"/>
          <c:order val="2"/>
          <c:tx>
            <c:strRef>
              <c:f>'[1]Figure 1'!$T$26</c:f>
              <c:strCache>
                <c:ptCount val="1"/>
                <c:pt idx="0">
                  <c:v>High TCDD in sprayed area: N=21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2700">
                <a:solidFill>
                  <a:schemeClr val="tx1"/>
                </a:solidFill>
              </a:ln>
            </c:spPr>
          </c:marker>
          <c:xVal>
            <c:numRef>
              <c:f>'[1]Figure 1'!$R$2:$R$64</c:f>
              <c:numCache>
                <c:formatCode>General</c:formatCode>
                <c:ptCount val="63"/>
                <c:pt idx="0">
                  <c:v>2.5892726699999997</c:v>
                </c:pt>
                <c:pt idx="1">
                  <c:v>2.0326345699999999</c:v>
                </c:pt>
                <c:pt idx="2">
                  <c:v>1.9054644599999935</c:v>
                </c:pt>
                <c:pt idx="3">
                  <c:v>2.1383669199999997</c:v>
                </c:pt>
                <c:pt idx="4">
                  <c:v>2.2500587699999999</c:v>
                </c:pt>
                <c:pt idx="5">
                  <c:v>2.1137512700000012</c:v>
                </c:pt>
                <c:pt idx="6">
                  <c:v>2.0651774000000001</c:v>
                </c:pt>
                <c:pt idx="7">
                  <c:v>2.2064149899999999</c:v>
                </c:pt>
                <c:pt idx="8">
                  <c:v>1.6823409000000038</c:v>
                </c:pt>
                <c:pt idx="9">
                  <c:v>2.0104362299999998</c:v>
                </c:pt>
                <c:pt idx="10">
                  <c:v>1.7970683999999995</c:v>
                </c:pt>
                <c:pt idx="11">
                  <c:v>1.907458699999997</c:v>
                </c:pt>
                <c:pt idx="12">
                  <c:v>1.6858012699999998</c:v>
                </c:pt>
                <c:pt idx="13">
                  <c:v>1.9766196799999998</c:v>
                </c:pt>
                <c:pt idx="14">
                  <c:v>1.9260335999999998</c:v>
                </c:pt>
                <c:pt idx="15">
                  <c:v>1.85546766</c:v>
                </c:pt>
                <c:pt idx="16">
                  <c:v>2.1314646499999998</c:v>
                </c:pt>
                <c:pt idx="17">
                  <c:v>2.0418944199999998</c:v>
                </c:pt>
                <c:pt idx="18">
                  <c:v>2.09703894</c:v>
                </c:pt>
                <c:pt idx="19">
                  <c:v>1.9215171499999999</c:v>
                </c:pt>
                <c:pt idx="20">
                  <c:v>2.0848532099999999</c:v>
                </c:pt>
              </c:numCache>
            </c:numRef>
          </c:xVal>
          <c:yVal>
            <c:numRef>
              <c:f>'[1]Figure 1'!$S$2:$S$64</c:f>
              <c:numCache>
                <c:formatCode>General</c:formatCode>
                <c:ptCount val="63"/>
                <c:pt idx="0">
                  <c:v>0.39445168000000125</c:v>
                </c:pt>
                <c:pt idx="1">
                  <c:v>0.41830129000000038</c:v>
                </c:pt>
                <c:pt idx="2">
                  <c:v>0.39619935000000001</c:v>
                </c:pt>
                <c:pt idx="3">
                  <c:v>0.48855072000000038</c:v>
                </c:pt>
                <c:pt idx="4">
                  <c:v>0.3159703500000009</c:v>
                </c:pt>
                <c:pt idx="5">
                  <c:v>0.48995848000000114</c:v>
                </c:pt>
                <c:pt idx="6">
                  <c:v>0.35983548000000032</c:v>
                </c:pt>
                <c:pt idx="7">
                  <c:v>0.35024802000000005</c:v>
                </c:pt>
                <c:pt idx="8">
                  <c:v>0.3783979000000009</c:v>
                </c:pt>
                <c:pt idx="9">
                  <c:v>0.35793485000000008</c:v>
                </c:pt>
                <c:pt idx="10">
                  <c:v>0.34439227000000144</c:v>
                </c:pt>
                <c:pt idx="11">
                  <c:v>0.44715803000000032</c:v>
                </c:pt>
                <c:pt idx="12">
                  <c:v>0.3979400100000009</c:v>
                </c:pt>
                <c:pt idx="13">
                  <c:v>0.35793485000000008</c:v>
                </c:pt>
                <c:pt idx="14">
                  <c:v>0.49276039000000038</c:v>
                </c:pt>
                <c:pt idx="15">
                  <c:v>0.38021124000000001</c:v>
                </c:pt>
                <c:pt idx="16">
                  <c:v>0.35983548000000032</c:v>
                </c:pt>
                <c:pt idx="17">
                  <c:v>0.36735592000000078</c:v>
                </c:pt>
                <c:pt idx="18">
                  <c:v>0.42160393000000002</c:v>
                </c:pt>
                <c:pt idx="19">
                  <c:v>0.48713838000000032</c:v>
                </c:pt>
                <c:pt idx="20">
                  <c:v>0.29225607000000031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B2-4403-BABF-573C76694105}"/>
            </c:ext>
          </c:extLst>
        </c:ser>
        <c:ser>
          <c:idx val="3"/>
          <c:order val="3"/>
          <c:tx>
            <c:strRef>
              <c:f>'[1]Figure 1'!$P$1</c:f>
              <c:strCache>
                <c:ptCount val="1"/>
                <c:pt idx="0">
                  <c:v>LogPCDDs (pg/g lipid)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21341527817005612"/>
                  <c:y val="-0.28453332987699764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/>
                      <a:t>y = 0.17x + 0.03
r = 0.62</a:t>
                    </a:r>
                    <a:r>
                      <a:rPr lang="en-US" sz="900" baseline="30000" dirty="0"/>
                      <a:t>†</a:t>
                    </a:r>
                  </a:p>
                  <a:p>
                    <a:pPr>
                      <a:defRPr sz="10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/>
                      <a:t>p&lt;0.001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'[1]Figure 1'!$P$2:$P$64</c:f>
              <c:numCache>
                <c:formatCode>General</c:formatCode>
                <c:ptCount val="63"/>
                <c:pt idx="0">
                  <c:v>2.5892726699999997</c:v>
                </c:pt>
                <c:pt idx="1">
                  <c:v>2.0326345699999999</c:v>
                </c:pt>
                <c:pt idx="2">
                  <c:v>1.9054644599999935</c:v>
                </c:pt>
                <c:pt idx="3">
                  <c:v>2.1383669199999997</c:v>
                </c:pt>
                <c:pt idx="4">
                  <c:v>2.2500587699999999</c:v>
                </c:pt>
                <c:pt idx="5">
                  <c:v>2.1137512700000012</c:v>
                </c:pt>
                <c:pt idx="6">
                  <c:v>2.0651774000000001</c:v>
                </c:pt>
                <c:pt idx="7">
                  <c:v>2.2064149899999999</c:v>
                </c:pt>
                <c:pt idx="8">
                  <c:v>1.6823409000000038</c:v>
                </c:pt>
                <c:pt idx="9">
                  <c:v>2.0104362299999998</c:v>
                </c:pt>
                <c:pt idx="10">
                  <c:v>1.7970683999999995</c:v>
                </c:pt>
                <c:pt idx="11">
                  <c:v>1.907458699999997</c:v>
                </c:pt>
                <c:pt idx="12">
                  <c:v>1.6858012699999998</c:v>
                </c:pt>
                <c:pt idx="13">
                  <c:v>1.9766196799999998</c:v>
                </c:pt>
                <c:pt idx="14">
                  <c:v>1.9260335999999998</c:v>
                </c:pt>
                <c:pt idx="15">
                  <c:v>1.85546766</c:v>
                </c:pt>
                <c:pt idx="16">
                  <c:v>2.1314646499999998</c:v>
                </c:pt>
                <c:pt idx="17">
                  <c:v>2.0418944199999998</c:v>
                </c:pt>
                <c:pt idx="18">
                  <c:v>2.09703894</c:v>
                </c:pt>
                <c:pt idx="19">
                  <c:v>1.9215171499999999</c:v>
                </c:pt>
                <c:pt idx="20">
                  <c:v>2.0848532099999999</c:v>
                </c:pt>
                <c:pt idx="21">
                  <c:v>1.9004398499999973</c:v>
                </c:pt>
                <c:pt idx="22">
                  <c:v>2.2096558599999998</c:v>
                </c:pt>
                <c:pt idx="23">
                  <c:v>2.14479848</c:v>
                </c:pt>
                <c:pt idx="24">
                  <c:v>1.487666359999994</c:v>
                </c:pt>
                <c:pt idx="25">
                  <c:v>1.65917041</c:v>
                </c:pt>
                <c:pt idx="26">
                  <c:v>2.0173569199999997</c:v>
                </c:pt>
                <c:pt idx="27">
                  <c:v>1.8698714299999999</c:v>
                </c:pt>
                <c:pt idx="28">
                  <c:v>1.8321139900000001</c:v>
                </c:pt>
                <c:pt idx="29">
                  <c:v>2.0039265600000067</c:v>
                </c:pt>
                <c:pt idx="30">
                  <c:v>1.8560759600000045</c:v>
                </c:pt>
                <c:pt idx="31">
                  <c:v>1.5616301299999999</c:v>
                </c:pt>
                <c:pt idx="32">
                  <c:v>1.82063559</c:v>
                </c:pt>
                <c:pt idx="33">
                  <c:v>1.4819749799999968</c:v>
                </c:pt>
                <c:pt idx="34">
                  <c:v>1.6221493199999999</c:v>
                </c:pt>
                <c:pt idx="35">
                  <c:v>1.7662572400000032</c:v>
                </c:pt>
                <c:pt idx="36">
                  <c:v>1.3256640499999961</c:v>
                </c:pt>
                <c:pt idx="37">
                  <c:v>1.9160772799999999</c:v>
                </c:pt>
                <c:pt idx="38">
                  <c:v>1.9999942399999937</c:v>
                </c:pt>
                <c:pt idx="39">
                  <c:v>1.4860516099999999</c:v>
                </c:pt>
                <c:pt idx="40">
                  <c:v>1.6557543399999999</c:v>
                </c:pt>
                <c:pt idx="41">
                  <c:v>1.5066285899999998</c:v>
                </c:pt>
                <c:pt idx="42">
                  <c:v>1.52283554</c:v>
                </c:pt>
                <c:pt idx="43">
                  <c:v>1.6498803099999999</c:v>
                </c:pt>
                <c:pt idx="44">
                  <c:v>1.1178681699999999</c:v>
                </c:pt>
                <c:pt idx="45">
                  <c:v>1.19093066</c:v>
                </c:pt>
                <c:pt idx="46">
                  <c:v>0.94659963000000202</c:v>
                </c:pt>
                <c:pt idx="47">
                  <c:v>1.2926780600000001</c:v>
                </c:pt>
                <c:pt idx="48">
                  <c:v>1.0022956799999998</c:v>
                </c:pt>
                <c:pt idx="49">
                  <c:v>1.04038064</c:v>
                </c:pt>
                <c:pt idx="50">
                  <c:v>1.0759544699999999</c:v>
                </c:pt>
                <c:pt idx="51">
                  <c:v>1.19830473</c:v>
                </c:pt>
                <c:pt idx="52">
                  <c:v>1.32195036</c:v>
                </c:pt>
                <c:pt idx="53">
                  <c:v>1.0232677899999998</c:v>
                </c:pt>
                <c:pt idx="54">
                  <c:v>0.91835389000000001</c:v>
                </c:pt>
                <c:pt idx="55">
                  <c:v>0.80036521999999999</c:v>
                </c:pt>
                <c:pt idx="56">
                  <c:v>0.86754814000000002</c:v>
                </c:pt>
                <c:pt idx="57">
                  <c:v>1.00887507</c:v>
                </c:pt>
                <c:pt idx="58">
                  <c:v>1.0146635099999999</c:v>
                </c:pt>
                <c:pt idx="59">
                  <c:v>1.00814559</c:v>
                </c:pt>
                <c:pt idx="60">
                  <c:v>0.77949550000000023</c:v>
                </c:pt>
                <c:pt idx="61">
                  <c:v>1.03144086</c:v>
                </c:pt>
                <c:pt idx="62">
                  <c:v>0.97323546999999866</c:v>
                </c:pt>
              </c:numCache>
            </c:numRef>
          </c:xVal>
          <c:yVal>
            <c:numRef>
              <c:f>'[1]Figure 1'!$Q$2:$Q$64</c:f>
              <c:numCache>
                <c:formatCode>General</c:formatCode>
                <c:ptCount val="63"/>
                <c:pt idx="0">
                  <c:v>0.39445168000000125</c:v>
                </c:pt>
                <c:pt idx="1">
                  <c:v>0.41830129000000038</c:v>
                </c:pt>
                <c:pt idx="2">
                  <c:v>0.39619935000000001</c:v>
                </c:pt>
                <c:pt idx="3">
                  <c:v>0.48855072000000038</c:v>
                </c:pt>
                <c:pt idx="4">
                  <c:v>0.3159703500000009</c:v>
                </c:pt>
                <c:pt idx="5">
                  <c:v>0.48995848000000114</c:v>
                </c:pt>
                <c:pt idx="6">
                  <c:v>0.35983548000000032</c:v>
                </c:pt>
                <c:pt idx="7">
                  <c:v>0.35024802000000005</c:v>
                </c:pt>
                <c:pt idx="8">
                  <c:v>0.3783979000000009</c:v>
                </c:pt>
                <c:pt idx="9">
                  <c:v>0.35793485000000008</c:v>
                </c:pt>
                <c:pt idx="10">
                  <c:v>0.34439227000000144</c:v>
                </c:pt>
                <c:pt idx="11">
                  <c:v>0.44715803000000032</c:v>
                </c:pt>
                <c:pt idx="12">
                  <c:v>0.3979400100000009</c:v>
                </c:pt>
                <c:pt idx="13">
                  <c:v>0.35793485000000008</c:v>
                </c:pt>
                <c:pt idx="14">
                  <c:v>0.49276039000000038</c:v>
                </c:pt>
                <c:pt idx="15">
                  <c:v>0.38021124000000001</c:v>
                </c:pt>
                <c:pt idx="16">
                  <c:v>0.35983548000000032</c:v>
                </c:pt>
                <c:pt idx="17">
                  <c:v>0.36735592000000078</c:v>
                </c:pt>
                <c:pt idx="18">
                  <c:v>0.42160393000000002</c:v>
                </c:pt>
                <c:pt idx="19">
                  <c:v>0.48713838000000032</c:v>
                </c:pt>
                <c:pt idx="20">
                  <c:v>0.29225607000000031</c:v>
                </c:pt>
                <c:pt idx="21">
                  <c:v>0.32221929000000032</c:v>
                </c:pt>
                <c:pt idx="22">
                  <c:v>0.36172784000000002</c:v>
                </c:pt>
                <c:pt idx="23">
                  <c:v>0.3053513700000009</c:v>
                </c:pt>
                <c:pt idx="24">
                  <c:v>0.18469142999999999</c:v>
                </c:pt>
                <c:pt idx="25">
                  <c:v>0.41995575000000002</c:v>
                </c:pt>
                <c:pt idx="26">
                  <c:v>0.34242268000000192</c:v>
                </c:pt>
                <c:pt idx="27">
                  <c:v>9.3421690000000265E-2</c:v>
                </c:pt>
                <c:pt idx="28">
                  <c:v>0.33243846000000138</c:v>
                </c:pt>
                <c:pt idx="29">
                  <c:v>0.30103000000000002</c:v>
                </c:pt>
                <c:pt idx="30">
                  <c:v>0.3053513700000009</c:v>
                </c:pt>
                <c:pt idx="31">
                  <c:v>0.35983548000000032</c:v>
                </c:pt>
                <c:pt idx="32">
                  <c:v>0.52762990000000065</c:v>
                </c:pt>
                <c:pt idx="33">
                  <c:v>0.34242268000000192</c:v>
                </c:pt>
                <c:pt idx="34">
                  <c:v>0.34044411000000091</c:v>
                </c:pt>
                <c:pt idx="35">
                  <c:v>0.39093511000000031</c:v>
                </c:pt>
                <c:pt idx="36">
                  <c:v>0.37106786000000125</c:v>
                </c:pt>
                <c:pt idx="37">
                  <c:v>0.41830129000000038</c:v>
                </c:pt>
                <c:pt idx="38">
                  <c:v>0.25285302999999998</c:v>
                </c:pt>
                <c:pt idx="39">
                  <c:v>0.35218252000000078</c:v>
                </c:pt>
                <c:pt idx="40">
                  <c:v>0.25285302999999998</c:v>
                </c:pt>
                <c:pt idx="41">
                  <c:v>0.3053513700000009</c:v>
                </c:pt>
                <c:pt idx="42">
                  <c:v>0.49136169000000102</c:v>
                </c:pt>
                <c:pt idx="43">
                  <c:v>0.26717173</c:v>
                </c:pt>
                <c:pt idx="44">
                  <c:v>0.30103000000000002</c:v>
                </c:pt>
                <c:pt idx="45">
                  <c:v>0.20411998000000048</c:v>
                </c:pt>
                <c:pt idx="46">
                  <c:v>5.3078440000000011E-2</c:v>
                </c:pt>
                <c:pt idx="47">
                  <c:v>0.14612803999999999</c:v>
                </c:pt>
                <c:pt idx="48">
                  <c:v>0.14612803999999999</c:v>
                </c:pt>
                <c:pt idx="49">
                  <c:v>0.11394335000000012</c:v>
                </c:pt>
                <c:pt idx="50">
                  <c:v>0.27184161000000001</c:v>
                </c:pt>
                <c:pt idx="51">
                  <c:v>0.17026172000000001</c:v>
                </c:pt>
                <c:pt idx="52">
                  <c:v>0.13033376999999988</c:v>
                </c:pt>
                <c:pt idx="53">
                  <c:v>0.19033169999999994</c:v>
                </c:pt>
                <c:pt idx="54">
                  <c:v>0.30103000000000002</c:v>
                </c:pt>
                <c:pt idx="55">
                  <c:v>0.29003461000000008</c:v>
                </c:pt>
                <c:pt idx="56">
                  <c:v>0.14921911000000063</c:v>
                </c:pt>
                <c:pt idx="57">
                  <c:v>0.18469142999999999</c:v>
                </c:pt>
                <c:pt idx="58">
                  <c:v>0.14612803999999999</c:v>
                </c:pt>
                <c:pt idx="59">
                  <c:v>0.12057393000000002</c:v>
                </c:pt>
                <c:pt idx="60">
                  <c:v>0.22788670000000033</c:v>
                </c:pt>
                <c:pt idx="61">
                  <c:v>0.23299611000000048</c:v>
                </c:pt>
                <c:pt idx="62">
                  <c:v>2.1189300000000081E-2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B2-4403-BABF-573C76694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29152"/>
        <c:axId val="135731072"/>
      </c:scatterChart>
      <c:valAx>
        <c:axId val="135729152"/>
        <c:scaling>
          <c:orientation val="minMax"/>
          <c:min val="0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Log PolyCDDs (pg/g lipid)</a:t>
                </a:r>
              </a:p>
            </c:rich>
          </c:tx>
          <c:layout>
            <c:manualLayout>
              <c:xMode val="edge"/>
              <c:yMode val="edge"/>
              <c:x val="0.30944343918031392"/>
              <c:y val="0.87499956255315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ja-JP"/>
          </a:p>
        </c:txPr>
        <c:crossAx val="135731072"/>
        <c:crosses val="autoZero"/>
        <c:crossBetween val="midCat"/>
        <c:minorUnit val="0.5"/>
      </c:valAx>
      <c:valAx>
        <c:axId val="13573107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Log SCE (value/cell)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ja-JP"/>
          </a:p>
        </c:txPr>
        <c:crossAx val="135729152"/>
        <c:crosses val="autoZero"/>
        <c:crossBetween val="midCat"/>
        <c:minorUnit val="0.2"/>
      </c:valAx>
      <c:spPr>
        <a:solidFill>
          <a:schemeClr val="bg1"/>
        </a:solidFill>
      </c:spPr>
    </c:plotArea>
    <c:legend>
      <c:legendPos val="t"/>
      <c:legendEntry>
        <c:idx val="1"/>
        <c:txPr>
          <a:bodyPr/>
          <a:lstStyle/>
          <a:p>
            <a:pPr>
              <a:defRPr sz="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ja-JP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3266507267738939E-3"/>
          <c:y val="0"/>
          <c:w val="0.99268082642514865"/>
          <c:h val="2.9276372921338115E-2"/>
        </c:manualLayout>
      </c:layout>
      <c:overlay val="0"/>
      <c:spPr>
        <a:ln>
          <a:noFill/>
        </a:ln>
      </c:spPr>
      <c:txPr>
        <a:bodyPr/>
        <a:lstStyle/>
        <a:p>
          <a:pPr>
            <a:defRPr sz="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baseline="0">
          <a:latin typeface="Times New Roman" pitchFamily="18" charset="0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24134537317996"/>
          <c:y val="0.20388260326370347"/>
          <c:w val="0.69485347164943456"/>
          <c:h val="0.512607218222985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prstClr val="black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8.8134789284737516E-2"/>
                  <c:y val="-0.2303673853626788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Century" pitchFamily="18" charset="0"/>
                    </a:defRPr>
                  </a:pPr>
                  <a:endParaRPr lang="ja-JP"/>
                </a:p>
              </c:txPr>
            </c:trendlineLbl>
          </c:trendline>
          <c:xVal>
            <c:numRef>
              <c:f>Sheet1!$B$2:$B$27</c:f>
              <c:numCache>
                <c:formatCode>0.00</c:formatCode>
                <c:ptCount val="26"/>
                <c:pt idx="0">
                  <c:v>9.5607020878938336</c:v>
                </c:pt>
                <c:pt idx="1">
                  <c:v>12.4371135982009</c:v>
                </c:pt>
                <c:pt idx="2">
                  <c:v>12.607188643558851</c:v>
                </c:pt>
                <c:pt idx="3">
                  <c:v>12.768139423915901</c:v>
                </c:pt>
                <c:pt idx="4">
                  <c:v>21.299819435401083</c:v>
                </c:pt>
                <c:pt idx="5">
                  <c:v>22.704302574999904</c:v>
                </c:pt>
                <c:pt idx="6">
                  <c:v>17.883227199999986</c:v>
                </c:pt>
                <c:pt idx="7">
                  <c:v>18.457784096932862</c:v>
                </c:pt>
                <c:pt idx="8">
                  <c:v>13.893700713776475</c:v>
                </c:pt>
                <c:pt idx="9">
                  <c:v>7.3575361999999807</c:v>
                </c:pt>
                <c:pt idx="10">
                  <c:v>17.396686422222221</c:v>
                </c:pt>
                <c:pt idx="11">
                  <c:v>18.083019797815329</c:v>
                </c:pt>
                <c:pt idx="12">
                  <c:v>18.190609474999921</c:v>
                </c:pt>
                <c:pt idx="13">
                  <c:v>23.528071925000031</c:v>
                </c:pt>
                <c:pt idx="14">
                  <c:v>10.844656226449327</c:v>
                </c:pt>
                <c:pt idx="15">
                  <c:v>14.898241304395608</c:v>
                </c:pt>
                <c:pt idx="16">
                  <c:v>4.473602246802419</c:v>
                </c:pt>
                <c:pt idx="17">
                  <c:v>3.4192727609057267</c:v>
                </c:pt>
                <c:pt idx="18">
                  <c:v>5.1540900871951205</c:v>
                </c:pt>
                <c:pt idx="19">
                  <c:v>4.6616556032722505</c:v>
                </c:pt>
                <c:pt idx="20">
                  <c:v>5.4280348740318765</c:v>
                </c:pt>
                <c:pt idx="21">
                  <c:v>5.1643624427419352</c:v>
                </c:pt>
              </c:numCache>
            </c:numRef>
          </c:xVal>
          <c:yVal>
            <c:numRef>
              <c:f>Sheet1!$C$2:$C$27</c:f>
              <c:numCache>
                <c:formatCode>0.00</c:formatCode>
                <c:ptCount val="26"/>
                <c:pt idx="0">
                  <c:v>0.29250000000000032</c:v>
                </c:pt>
                <c:pt idx="1">
                  <c:v>0.18068965517241442</c:v>
                </c:pt>
                <c:pt idx="2">
                  <c:v>0.125</c:v>
                </c:pt>
                <c:pt idx="3">
                  <c:v>0.10249999999999998</c:v>
                </c:pt>
                <c:pt idx="4">
                  <c:v>0.11600000000000002</c:v>
                </c:pt>
                <c:pt idx="5">
                  <c:v>0.25</c:v>
                </c:pt>
                <c:pt idx="6">
                  <c:v>7.7368421052632128E-2</c:v>
                </c:pt>
                <c:pt idx="7">
                  <c:v>3.0000000000000002E-2</c:v>
                </c:pt>
                <c:pt idx="8">
                  <c:v>0</c:v>
                </c:pt>
                <c:pt idx="9">
                  <c:v>0.112</c:v>
                </c:pt>
                <c:pt idx="10">
                  <c:v>0.11700000000000002</c:v>
                </c:pt>
                <c:pt idx="11">
                  <c:v>8.4000000000000047E-2</c:v>
                </c:pt>
                <c:pt idx="12">
                  <c:v>0.13600000000000001</c:v>
                </c:pt>
                <c:pt idx="13">
                  <c:v>0.12160000000000012</c:v>
                </c:pt>
                <c:pt idx="14">
                  <c:v>0.15700000000000044</c:v>
                </c:pt>
                <c:pt idx="15">
                  <c:v>0.10050000000000002</c:v>
                </c:pt>
                <c:pt idx="16">
                  <c:v>0.24800000000000041</c:v>
                </c:pt>
                <c:pt idx="17">
                  <c:v>0.28900000000000031</c:v>
                </c:pt>
                <c:pt idx="18">
                  <c:v>0.10333333333333333</c:v>
                </c:pt>
                <c:pt idx="19">
                  <c:v>0.15150000000000041</c:v>
                </c:pt>
                <c:pt idx="20">
                  <c:v>0.26</c:v>
                </c:pt>
                <c:pt idx="21">
                  <c:v>0.26352941176470701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60-4F5D-9CC2-307C565D0188}"/>
            </c:ext>
          </c:extLst>
        </c:ser>
        <c:ser>
          <c:idx val="2"/>
          <c:order val="1"/>
          <c:tx>
            <c:v>Sprayed area (N=16)</c:v>
          </c:tx>
          <c:spPr>
            <a:ln w="28575">
              <a:noFill/>
            </a:ln>
          </c:spPr>
          <c:marker>
            <c:symbol val="x"/>
            <c:size val="8"/>
            <c:spPr>
              <a:ln w="22225">
                <a:solidFill>
                  <a:srgbClr val="FF0000"/>
                </a:solidFill>
              </a:ln>
            </c:spPr>
          </c:marker>
          <c:xVal>
            <c:numRef>
              <c:f>Sheet1!$B$2:$B$17</c:f>
              <c:numCache>
                <c:formatCode>0.00</c:formatCode>
                <c:ptCount val="16"/>
                <c:pt idx="0">
                  <c:v>9.5607020878938336</c:v>
                </c:pt>
                <c:pt idx="1">
                  <c:v>12.4371135982009</c:v>
                </c:pt>
                <c:pt idx="2">
                  <c:v>12.607188643558851</c:v>
                </c:pt>
                <c:pt idx="3">
                  <c:v>12.768139423915901</c:v>
                </c:pt>
                <c:pt idx="4">
                  <c:v>21.299819435401083</c:v>
                </c:pt>
                <c:pt idx="5">
                  <c:v>22.704302574999904</c:v>
                </c:pt>
                <c:pt idx="6">
                  <c:v>17.883227199999986</c:v>
                </c:pt>
                <c:pt idx="7">
                  <c:v>18.457784096932862</c:v>
                </c:pt>
                <c:pt idx="8">
                  <c:v>13.893700713776475</c:v>
                </c:pt>
                <c:pt idx="9">
                  <c:v>7.3575361999999807</c:v>
                </c:pt>
                <c:pt idx="10">
                  <c:v>17.396686422222221</c:v>
                </c:pt>
                <c:pt idx="11">
                  <c:v>18.083019797815329</c:v>
                </c:pt>
                <c:pt idx="12">
                  <c:v>18.190609474999921</c:v>
                </c:pt>
                <c:pt idx="13">
                  <c:v>23.528071925000031</c:v>
                </c:pt>
                <c:pt idx="14">
                  <c:v>10.844656226449327</c:v>
                </c:pt>
                <c:pt idx="15">
                  <c:v>14.898241304395608</c:v>
                </c:pt>
              </c:numCache>
            </c:numRef>
          </c:xVal>
          <c:yVal>
            <c:numRef>
              <c:f>Sheet1!$C$2:$C$17</c:f>
              <c:numCache>
                <c:formatCode>0.00</c:formatCode>
                <c:ptCount val="16"/>
                <c:pt idx="0">
                  <c:v>0.29250000000000032</c:v>
                </c:pt>
                <c:pt idx="1">
                  <c:v>0.18068965517241442</c:v>
                </c:pt>
                <c:pt idx="2">
                  <c:v>0.125</c:v>
                </c:pt>
                <c:pt idx="3">
                  <c:v>0.10249999999999998</c:v>
                </c:pt>
                <c:pt idx="4">
                  <c:v>0.11600000000000002</c:v>
                </c:pt>
                <c:pt idx="5">
                  <c:v>0.25</c:v>
                </c:pt>
                <c:pt idx="6">
                  <c:v>7.7368421052632128E-2</c:v>
                </c:pt>
                <c:pt idx="7">
                  <c:v>3.0000000000000002E-2</c:v>
                </c:pt>
                <c:pt idx="8">
                  <c:v>0</c:v>
                </c:pt>
                <c:pt idx="9">
                  <c:v>0.112</c:v>
                </c:pt>
                <c:pt idx="10">
                  <c:v>0.11700000000000002</c:v>
                </c:pt>
                <c:pt idx="11">
                  <c:v>8.4000000000000047E-2</c:v>
                </c:pt>
                <c:pt idx="12">
                  <c:v>0.13600000000000001</c:v>
                </c:pt>
                <c:pt idx="13">
                  <c:v>0.12160000000000012</c:v>
                </c:pt>
                <c:pt idx="14">
                  <c:v>0.15700000000000044</c:v>
                </c:pt>
                <c:pt idx="15">
                  <c:v>0.10050000000000002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60-4F5D-9CC2-307C565D0188}"/>
            </c:ext>
          </c:extLst>
        </c:ser>
        <c:ser>
          <c:idx val="1"/>
          <c:order val="2"/>
          <c:tx>
            <c:v>Non-sprayed area (N=6)</c:v>
          </c:tx>
          <c:spPr>
            <a:ln w="28575">
              <a:noFill/>
            </a:ln>
          </c:spPr>
          <c:marker>
            <c:symbol val="circle"/>
            <c:size val="9"/>
            <c:spPr>
              <a:noFill/>
              <a:ln w="12700">
                <a:solidFill>
                  <a:srgbClr val="0000CC"/>
                </a:solidFill>
              </a:ln>
            </c:spPr>
          </c:marker>
          <c:xVal>
            <c:numRef>
              <c:f>Sheet1!$B$18:$B$25</c:f>
              <c:numCache>
                <c:formatCode>0.00</c:formatCode>
                <c:ptCount val="8"/>
                <c:pt idx="0">
                  <c:v>4.473602246802419</c:v>
                </c:pt>
                <c:pt idx="1">
                  <c:v>3.4192727609057267</c:v>
                </c:pt>
                <c:pt idx="2">
                  <c:v>5.1540900871951205</c:v>
                </c:pt>
                <c:pt idx="3">
                  <c:v>4.6616556032722505</c:v>
                </c:pt>
                <c:pt idx="4">
                  <c:v>5.4280348740318765</c:v>
                </c:pt>
                <c:pt idx="5">
                  <c:v>5.1643624427419352</c:v>
                </c:pt>
              </c:numCache>
            </c:numRef>
          </c:xVal>
          <c:yVal>
            <c:numRef>
              <c:f>Sheet1!$C$18:$C$25</c:f>
              <c:numCache>
                <c:formatCode>0.00</c:formatCode>
                <c:ptCount val="8"/>
                <c:pt idx="0">
                  <c:v>0.24800000000000041</c:v>
                </c:pt>
                <c:pt idx="1">
                  <c:v>0.28900000000000031</c:v>
                </c:pt>
                <c:pt idx="2">
                  <c:v>0.10333333333333333</c:v>
                </c:pt>
                <c:pt idx="3">
                  <c:v>0.15150000000000041</c:v>
                </c:pt>
                <c:pt idx="4">
                  <c:v>0.26</c:v>
                </c:pt>
                <c:pt idx="5">
                  <c:v>0.26352941176470701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60-4F5D-9CC2-307C565D0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71328"/>
        <c:axId val="137173632"/>
      </c:scatterChart>
      <c:valAx>
        <c:axId val="13717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entury" pitchFamily="18" charset="0"/>
                  </a:defRPr>
                </a:pPr>
                <a:r>
                  <a:rPr lang="en-US" altLang="ja-JP" sz="1100" dirty="0" smtClean="0">
                    <a:solidFill>
                      <a:schemeClr val="bg1"/>
                    </a:solidFill>
                    <a:latin typeface="Century" pitchFamily="18" charset="0"/>
                  </a:rPr>
                  <a:t>TEQ-TOTAL  [pg-TEQ/mg lipid]</a:t>
                </a:r>
                <a:endParaRPr lang="ja-JP" altLang="en-US" sz="1100" dirty="0">
                  <a:solidFill>
                    <a:schemeClr val="bg1"/>
                  </a:solidFill>
                  <a:latin typeface="Century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Century" pitchFamily="18" charset="0"/>
              </a:defRPr>
            </a:pPr>
            <a:endParaRPr lang="ja-JP"/>
          </a:p>
        </c:txPr>
        <c:crossAx val="137173632"/>
        <c:crosses val="autoZero"/>
        <c:crossBetween val="midCat"/>
      </c:valAx>
      <c:valAx>
        <c:axId val="137173632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  <a:latin typeface="Century" pitchFamily="18" charset="0"/>
                  </a:defRPr>
                </a:pPr>
                <a:r>
                  <a:rPr lang="en-US" altLang="ja-JP" sz="1100" baseline="0" dirty="0" smtClean="0">
                    <a:solidFill>
                      <a:schemeClr val="bg1"/>
                    </a:solidFill>
                    <a:latin typeface="Century" pitchFamily="18" charset="0"/>
                  </a:rPr>
                  <a:t>Estradiol</a:t>
                </a:r>
                <a:r>
                  <a:rPr lang="ja-JP" altLang="en-US" sz="1100" baseline="0" dirty="0" smtClean="0">
                    <a:solidFill>
                      <a:schemeClr val="bg1"/>
                    </a:solidFill>
                    <a:latin typeface="Century" pitchFamily="18" charset="0"/>
                  </a:rPr>
                  <a:t> </a:t>
                </a:r>
                <a:r>
                  <a:rPr lang="ja-JP" altLang="en-US" sz="1100" dirty="0" smtClean="0">
                    <a:solidFill>
                      <a:schemeClr val="bg1"/>
                    </a:solidFill>
                    <a:latin typeface="Century" pitchFamily="18" charset="0"/>
                  </a:rPr>
                  <a:t> </a:t>
                </a:r>
                <a:r>
                  <a:rPr lang="en-US" altLang="ja-JP" sz="1100" dirty="0" smtClean="0">
                    <a:solidFill>
                      <a:schemeClr val="bg1"/>
                    </a:solidFill>
                    <a:latin typeface="Century" pitchFamily="18" charset="0"/>
                  </a:rPr>
                  <a:t>[pg/ml]</a:t>
                </a:r>
                <a:endParaRPr lang="ja-JP" altLang="en-US" sz="1100" dirty="0">
                  <a:solidFill>
                    <a:schemeClr val="bg1"/>
                  </a:solidFill>
                  <a:latin typeface="Century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Century" pitchFamily="18" charset="0"/>
              </a:defRPr>
            </a:pPr>
            <a:endParaRPr lang="ja-JP"/>
          </a:p>
        </c:txPr>
        <c:crossAx val="137171328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txPr>
          <a:bodyPr/>
          <a:lstStyle/>
          <a:p>
            <a:pPr>
              <a:defRPr sz="1050">
                <a:solidFill>
                  <a:schemeClr val="bg1"/>
                </a:solidFill>
                <a:latin typeface="Century" pitchFamily="18" charset="0"/>
              </a:defRPr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050">
                <a:solidFill>
                  <a:schemeClr val="bg1"/>
                </a:solidFill>
                <a:latin typeface="Century" pitchFamily="18" charset="0"/>
              </a:defRPr>
            </a:pPr>
            <a:endParaRPr lang="ja-JP"/>
          </a:p>
        </c:txPr>
      </c:legendEntry>
      <c:legendEntry>
        <c:idx val="3"/>
        <c:delete val="1"/>
      </c:legendEntry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/>
      </a:solidFill>
    </a:ln>
  </c:spPr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69254-0AC0-4D9A-8951-BDDC3B472CE5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947-C8FA-42FD-B710-793DBE2686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31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1E50-C177-4A22-9935-AD093C540801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EFFE-D264-417F-9564-1E1C3517ED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①　</a:t>
            </a:r>
            <a:r>
              <a:rPr kumimoji="1" lang="en-US" altLang="ja-JP" dirty="0" smtClean="0"/>
              <a:t> Since </a:t>
            </a:r>
            <a:r>
              <a:rPr kumimoji="1" lang="ja-JP" altLang="en-US" dirty="0" smtClean="0"/>
              <a:t>２００２</a:t>
            </a:r>
            <a:r>
              <a:rPr kumimoji="1" lang="en-US" altLang="ja-JP" dirty="0" smtClean="0"/>
              <a:t>, annual health examinations have been </a:t>
            </a:r>
            <a:r>
              <a:rPr kumimoji="1" lang="ja-JP" altLang="en-US" dirty="0" err="1" smtClean="0"/>
              <a:t>ｃ</a:t>
            </a:r>
            <a:r>
              <a:rPr kumimoji="1" lang="en-US" altLang="ja-JP" dirty="0" err="1" smtClean="0"/>
              <a:t>onducted</a:t>
            </a:r>
            <a:r>
              <a:rPr kumimoji="1" lang="en-US" altLang="ja-JP" dirty="0" smtClean="0"/>
              <a:t> on inhabitants of the herbicide/dioxin sprayed areas and control areas in Vietnam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continuously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until </a:t>
            </a:r>
            <a:r>
              <a:rPr kumimoji="1" lang="en-US" altLang="ja-JP" dirty="0" smtClean="0"/>
              <a:t>2013.</a:t>
            </a:r>
          </a:p>
          <a:p>
            <a:r>
              <a:rPr kumimoji="1" lang="ja-JP" altLang="en-US" dirty="0" smtClean="0"/>
              <a:t>②　</a:t>
            </a:r>
            <a:r>
              <a:rPr kumimoji="1" lang="en-US" altLang="ja-JP" dirty="0" smtClean="0"/>
              <a:t>Using GPS system, we could confirm the herbicide sprayed area precisely.</a:t>
            </a:r>
          </a:p>
          <a:p>
            <a:r>
              <a:rPr kumimoji="1" lang="en-US" altLang="ja-JP" dirty="0" smtClean="0"/>
              <a:t>③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Dioxin levels in human specimens such as serum, breast milk and adipose tissues were significantly higher in the sprayed areas than in the control areas. </a:t>
            </a:r>
          </a:p>
          <a:p>
            <a:r>
              <a:rPr kumimoji="1" lang="ja-JP" altLang="en-US" dirty="0" smtClean="0"/>
              <a:t>④　</a:t>
            </a:r>
            <a:r>
              <a:rPr kumimoji="1" lang="en-US" altLang="ja-JP" dirty="0" smtClean="0"/>
              <a:t>It was found that human dioxin levels were related to sister chromatid exchange (SCE) </a:t>
            </a:r>
          </a:p>
          <a:p>
            <a:r>
              <a:rPr kumimoji="1" lang="ja-JP" altLang="en-US" dirty="0" smtClean="0"/>
              <a:t>⑤　</a:t>
            </a:r>
            <a:r>
              <a:rPr kumimoji="1" lang="en-US" altLang="ja-JP" dirty="0" smtClean="0"/>
              <a:t>Especially, some steroid hormones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were found </a:t>
            </a:r>
            <a:r>
              <a:rPr kumimoji="1" lang="en-US" altLang="ja-JP" baseline="0" smtClean="0"/>
              <a:t>to be effected </a:t>
            </a:r>
            <a:r>
              <a:rPr kumimoji="1" lang="en-US" altLang="ja-JP" baseline="0" dirty="0" smtClean="0"/>
              <a:t>by dioxin at the first time in the world and it was published in European Journal of Endocrinology in 2013.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D1C1E-0D17-473F-9D61-26F378D003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8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1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9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8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5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2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7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8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31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220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59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5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7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319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66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66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3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42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37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25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86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8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0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5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41AC-C6AB-4734-AC4E-0DB1C0DDCFF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DE09-CF14-45E5-BF75-FBFE0F68B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9A1BC0-940E-4643-8C24-AD3C976A5AD1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2020/7/17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F8CCE6-6489-0F4D-9D24-B85F28A186C7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ja-JP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3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CC30-8298-4E19-BABB-CF7544A5586E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B911-8DB5-4C23-8EA2-6AA40C131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0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hart" Target="../charts/chart1.xml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2.xml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927" y="360219"/>
            <a:ext cx="2400150" cy="19514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206" y="2352736"/>
            <a:ext cx="2483394" cy="215134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2523"/>
              </p:ext>
            </p:extLst>
          </p:nvPr>
        </p:nvGraphicFramePr>
        <p:xfrm>
          <a:off x="0" y="0"/>
          <a:ext cx="9301019" cy="341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750">
                  <a:extLst>
                    <a:ext uri="{9D8B030D-6E8A-4147-A177-3AD203B41FA5}">
                      <a16:colId xmlns:a16="http://schemas.microsoft.com/office/drawing/2014/main" val="860133857"/>
                    </a:ext>
                  </a:extLst>
                </a:gridCol>
                <a:gridCol w="6595269">
                  <a:extLst>
                    <a:ext uri="{9D8B030D-6E8A-4147-A177-3AD203B41FA5}">
                      <a16:colId xmlns:a16="http://schemas.microsoft.com/office/drawing/2014/main" val="1146732218"/>
                    </a:ext>
                  </a:extLst>
                </a:gridCol>
              </a:tblGrid>
              <a:tr h="10901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Project Title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The project on improvement of the growth retardation for the lower body weight infants at the severely polluted areas by herbicides/dioxins in Vietnam</a:t>
                      </a:r>
                      <a:endParaRPr kumimoji="1" lang="ja-JP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795339"/>
                  </a:ext>
                </a:extLst>
              </a:tr>
              <a:tr h="8522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Project Purpose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Maternal and child health activities are conducted autonomously and continuously, considering the effects by dioxins at Phu Cat Prefecture.</a:t>
                      </a:r>
                      <a:endParaRPr kumimoji="1" lang="ja-JP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248329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Duration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August</a:t>
                      </a:r>
                      <a:r>
                        <a:rPr kumimoji="1" lang="en-US" altLang="zh-TW" b="1" dirty="0" smtClean="0"/>
                        <a:t>, 2019</a:t>
                      </a:r>
                      <a:r>
                        <a:rPr kumimoji="1" lang="zh-TW" altLang="en-US" b="1" dirty="0" smtClean="0"/>
                        <a:t>～</a:t>
                      </a:r>
                      <a:r>
                        <a:rPr kumimoji="1" lang="en-US" altLang="zh-TW" b="1" dirty="0" smtClean="0"/>
                        <a:t>July, 2022</a:t>
                      </a:r>
                      <a:r>
                        <a:rPr kumimoji="1" lang="zh-TW" altLang="en-US" b="1" dirty="0" smtClean="0"/>
                        <a:t>；</a:t>
                      </a:r>
                      <a:r>
                        <a:rPr kumimoji="1" lang="en-US" altLang="zh-TW" b="1" dirty="0" smtClean="0"/>
                        <a:t>3years</a:t>
                      </a:r>
                      <a:endParaRPr kumimoji="1" lang="ja-JP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71096"/>
                  </a:ext>
                </a:extLst>
              </a:tr>
              <a:tr h="5965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Target Group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Infants (about 3,000), their mothers and families      in Phu Cat Prefecture, in Binh Dinh Province </a:t>
                      </a:r>
                      <a:endParaRPr kumimoji="1" lang="ja-JP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038460"/>
                  </a:ext>
                </a:extLst>
              </a:tr>
              <a:tr h="383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ＣＰ </a:t>
                      </a:r>
                      <a:r>
                        <a:rPr kumimoji="1" lang="en-US" altLang="ja-JP" b="1" dirty="0" smtClean="0"/>
                        <a:t>agency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Phu Cat District Health Center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856500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927" y="4596153"/>
            <a:ext cx="2312837" cy="2072501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04378"/>
              </p:ext>
            </p:extLst>
          </p:nvPr>
        </p:nvGraphicFramePr>
        <p:xfrm>
          <a:off x="0" y="3453441"/>
          <a:ext cx="9301020" cy="341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255">
                  <a:extLst>
                    <a:ext uri="{9D8B030D-6E8A-4147-A177-3AD203B41FA5}">
                      <a16:colId xmlns:a16="http://schemas.microsoft.com/office/drawing/2014/main" val="2649002844"/>
                    </a:ext>
                  </a:extLst>
                </a:gridCol>
                <a:gridCol w="2325255">
                  <a:extLst>
                    <a:ext uri="{9D8B030D-6E8A-4147-A177-3AD203B41FA5}">
                      <a16:colId xmlns:a16="http://schemas.microsoft.com/office/drawing/2014/main" val="895069460"/>
                    </a:ext>
                  </a:extLst>
                </a:gridCol>
                <a:gridCol w="2325255">
                  <a:extLst>
                    <a:ext uri="{9D8B030D-6E8A-4147-A177-3AD203B41FA5}">
                      <a16:colId xmlns:a16="http://schemas.microsoft.com/office/drawing/2014/main" val="2465279616"/>
                    </a:ext>
                  </a:extLst>
                </a:gridCol>
                <a:gridCol w="2325255">
                  <a:extLst>
                    <a:ext uri="{9D8B030D-6E8A-4147-A177-3AD203B41FA5}">
                      <a16:colId xmlns:a16="http://schemas.microsoft.com/office/drawing/2014/main" val="2843187088"/>
                    </a:ext>
                  </a:extLst>
                </a:gridCol>
              </a:tblGrid>
              <a:tr h="131183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Arrange the corresponding system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The lower body weight infants are specified.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Local medical staffs are cultivated.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Practice of nutritional guidance are conducted.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7128"/>
                  </a:ext>
                </a:extLst>
              </a:tr>
              <a:tr h="2092723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Kanazawa University shall cooperate with Phu Cat District Health Center and   3 cooperation agencies:    10-80 Division in Hanoi Medical University,       Center for Environmental Monitoring for North Vietnam (NCEM), </a:t>
                      </a:r>
                    </a:p>
                    <a:p>
                      <a:r>
                        <a:rPr kumimoji="1" lang="en-US" altLang="ja-JP" sz="1200" b="1" dirty="0" smtClean="0"/>
                        <a:t>Vietnam National University, Hanoi 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As results of health check-ups and examinations, low weight infants lactated by breast milk containing high dioxin concentration are specified.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Countermeasures based on the proper understanding of health hazards by herbicides are trained.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Based on the results of health check-ups, the practice of early ablactation and nutritional guidance are provided to mothers and their infants.</a:t>
                      </a:r>
                      <a:endParaRPr kumimoji="1" lang="ja-JP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9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24712" y="263984"/>
            <a:ext cx="10277856" cy="156966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solidFill>
                  <a:srgbClr val="3333FF"/>
                </a:solidFill>
              </a:rPr>
              <a:t>The project on improvement of the growth retardation for the lower body weight infants at the severely polluted areas by herbicides/dioxins in Vietnam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770632" y="1990001"/>
            <a:ext cx="7841096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JICA</a:t>
            </a:r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</a:t>
            </a:r>
            <a:r>
              <a:rPr lang="en-US" altLang="ja-JP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Kanazawa Univ.</a:t>
            </a: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　　　</a:t>
            </a:r>
            <a:r>
              <a:rPr lang="en-US" altLang="ja-JP" b="1" dirty="0">
                <a:solidFill>
                  <a:prstClr val="black"/>
                </a:solidFill>
              </a:rPr>
              <a:t>Phu Cat District Health Center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000" b="1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(Local 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staffs 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are 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cultivated 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and 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practice are provided to target group.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715170" y="2760326"/>
            <a:ext cx="2914357" cy="150264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prstClr val="black"/>
                </a:solidFill>
              </a:rPr>
              <a:t>Vietnam National University, Hanoi </a:t>
            </a:r>
          </a:p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hormone analysis</a:t>
            </a:r>
            <a:r>
              <a:rPr lang="ja-JP" altLang="en-US" sz="20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496089" y="4053907"/>
            <a:ext cx="3039071" cy="125525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Hanoi </a:t>
            </a:r>
            <a:r>
              <a:rPr lang="en-US" altLang="ja-JP" sz="2000" b="1" dirty="0">
                <a:solidFill>
                  <a:prstClr val="black"/>
                </a:solidFill>
              </a:rPr>
              <a:t>Medical University</a:t>
            </a:r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16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Medical support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29596" y="2780020"/>
            <a:ext cx="2982132" cy="158751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prstClr val="black"/>
                </a:solidFill>
              </a:rPr>
              <a:t>NCEM</a:t>
            </a:r>
          </a:p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dioxin analysis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7055" y="5675476"/>
            <a:ext cx="3962400" cy="738664"/>
          </a:xfrm>
          <a:prstGeom prst="rect">
            <a:avLst/>
          </a:prstGeom>
          <a:solidFill>
            <a:srgbClr val="FFFFCC"/>
          </a:solidFill>
          <a:ln w="127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Japan Embassy: Grass-root support</a:t>
            </a:r>
            <a:endParaRPr lang="en-US" altLang="ja-JP" sz="1600" b="1" dirty="0" smtClea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Incubator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Testing equipment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422128" y="2721599"/>
            <a:ext cx="610477" cy="3862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032956" y="2760325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7134506" y="2754161"/>
            <a:ext cx="761694" cy="3536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454366" y="2737816"/>
            <a:ext cx="2267527" cy="293766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29" idx="0"/>
          </p:cNvCxnSpPr>
          <p:nvPr/>
        </p:nvCxnSpPr>
        <p:spPr>
          <a:xfrm flipH="1" flipV="1">
            <a:off x="6594875" y="2721601"/>
            <a:ext cx="1775344" cy="2938934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14729" y="2190056"/>
            <a:ext cx="4147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721892" y="2190056"/>
            <a:ext cx="59106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822047" y="5660535"/>
            <a:ext cx="3096344" cy="738664"/>
          </a:xfrm>
          <a:prstGeom prst="rect">
            <a:avLst/>
          </a:prstGeom>
          <a:solidFill>
            <a:srgbClr val="FFFFCC"/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Foundation</a:t>
            </a:r>
            <a:r>
              <a:rPr lang="ja-JP" altLang="en-US" sz="16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endParaRPr lang="en-US" altLang="ja-JP" sz="16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dry milk/baby food</a:t>
            </a:r>
            <a:r>
              <a:rPr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　　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3525881" y="2190056"/>
            <a:ext cx="4147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36808"/>
              </p:ext>
            </p:extLst>
          </p:nvPr>
        </p:nvGraphicFramePr>
        <p:xfrm>
          <a:off x="0" y="0"/>
          <a:ext cx="333375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ビットマップ イメージ" r:id="rId3" imgW="3333333" imgH="4390476" progId="Paint.Picture">
                  <p:embed/>
                </p:oleObj>
              </mc:Choice>
              <mc:Fallback>
                <p:oleObj name="ビットマップ イメージ" r:id="rId3" imgW="3333333" imgH="43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3750" cy="439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フローチャート: 結合子 5"/>
          <p:cNvSpPr/>
          <p:nvPr/>
        </p:nvSpPr>
        <p:spPr>
          <a:xfrm>
            <a:off x="1341120" y="7620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ドーナツ 6"/>
          <p:cNvSpPr/>
          <p:nvPr/>
        </p:nvSpPr>
        <p:spPr>
          <a:xfrm>
            <a:off x="1341120" y="762000"/>
            <a:ext cx="45719" cy="45719"/>
          </a:xfrm>
          <a:prstGeom prst="don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ローチャート: 結合子 7"/>
          <p:cNvSpPr/>
          <p:nvPr/>
        </p:nvSpPr>
        <p:spPr>
          <a:xfrm>
            <a:off x="1341120" y="629920"/>
            <a:ext cx="203200" cy="1777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線吹き出し 1 (枠付き) 8"/>
          <p:cNvSpPr/>
          <p:nvPr/>
        </p:nvSpPr>
        <p:spPr>
          <a:xfrm>
            <a:off x="1981200" y="375920"/>
            <a:ext cx="1239520" cy="254000"/>
          </a:xfrm>
          <a:prstGeom prst="borderCallout1">
            <a:avLst>
              <a:gd name="adj1" fmla="val 18750"/>
              <a:gd name="adj2" fmla="val -1776"/>
              <a:gd name="adj3" fmla="val 112500"/>
              <a:gd name="adj4" fmla="val -38333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Hanoi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428240" y="2489200"/>
            <a:ext cx="711200" cy="57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920" y="65599"/>
            <a:ext cx="4429760" cy="672680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2" name="ストライプ矢印 11"/>
          <p:cNvSpPr/>
          <p:nvPr/>
        </p:nvSpPr>
        <p:spPr>
          <a:xfrm>
            <a:off x="3220720" y="2397760"/>
            <a:ext cx="1024890" cy="67056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/>
          <p:cNvSpPr/>
          <p:nvPr/>
        </p:nvSpPr>
        <p:spPr>
          <a:xfrm>
            <a:off x="6664960" y="3484880"/>
            <a:ext cx="1056640" cy="1036320"/>
          </a:xfrm>
          <a:prstGeom prst="flowChartConnec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1 (枠付き) 14"/>
          <p:cNvSpPr/>
          <p:nvPr/>
        </p:nvSpPr>
        <p:spPr>
          <a:xfrm>
            <a:off x="8615680" y="2905760"/>
            <a:ext cx="3312160" cy="1056640"/>
          </a:xfrm>
          <a:prstGeom prst="borderCallout1">
            <a:avLst>
              <a:gd name="adj1" fmla="val -3365"/>
              <a:gd name="adj2" fmla="val 1483"/>
              <a:gd name="adj3" fmla="val 82693"/>
              <a:gd name="adj4" fmla="val -2913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rgbClr val="002060"/>
                </a:solidFill>
              </a:rPr>
              <a:t>Target area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5004414"/>
            <a:ext cx="4439920" cy="76944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 smtClean="0">
                <a:solidFill>
                  <a:srgbClr val="0070C0"/>
                </a:solidFill>
              </a:rPr>
              <a:t>Map for action</a:t>
            </a:r>
            <a:endParaRPr kumimoji="1" lang="ja-JP" alt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9720" y="274638"/>
            <a:ext cx="8716766" cy="796908"/>
          </a:xfrm>
        </p:spPr>
        <p:txBody>
          <a:bodyPr>
            <a:noAutofit/>
          </a:bodyPr>
          <a:lstStyle/>
          <a:p>
            <a:r>
              <a:rPr lang="en-US" altLang="ja-JP" b="1" u="sng" dirty="0" smtClean="0">
                <a:solidFill>
                  <a:srgbClr val="FFFF00"/>
                </a:solidFill>
                <a:ea typeface="Batang" pitchFamily="18" charset="-127"/>
              </a:rPr>
              <a:t>Dioxin</a:t>
            </a:r>
            <a:r>
              <a:rPr lang="en-US" altLang="ja-JP" b="1" u="sng" dirty="0" smtClean="0">
                <a:solidFill>
                  <a:srgbClr val="FFFF00"/>
                </a:solidFill>
              </a:rPr>
              <a:t> and human</a:t>
            </a:r>
            <a:r>
              <a:rPr lang="ja-JP" altLang="en-US" b="1" u="sng" dirty="0" smtClean="0">
                <a:solidFill>
                  <a:srgbClr val="FFFF00"/>
                </a:solidFill>
              </a:rPr>
              <a:t> </a:t>
            </a:r>
            <a:r>
              <a:rPr lang="en-US" altLang="ja-JP" b="1" u="sng" dirty="0" smtClean="0">
                <a:solidFill>
                  <a:srgbClr val="FFFF00"/>
                </a:solidFill>
              </a:rPr>
              <a:t>health in Vietnam</a:t>
            </a:r>
            <a:endParaRPr lang="en-US" altLang="ja-JP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928671"/>
            <a:ext cx="8229600" cy="5197493"/>
          </a:xfrm>
        </p:spPr>
        <p:txBody>
          <a:bodyPr>
            <a:normAutofit/>
          </a:bodyPr>
          <a:lstStyle/>
          <a:p>
            <a:r>
              <a:rPr lang="en-US" altLang="ja-JP" sz="1600" b="1" dirty="0"/>
              <a:t>Since 2002, annual health examinations have been conducted on inhabitants of the herbicide/dioxin sprayed areas and control areas in Vietnam.</a:t>
            </a:r>
          </a:p>
          <a:p>
            <a:r>
              <a:rPr lang="en-US" altLang="ja-JP" sz="1600" b="1" dirty="0"/>
              <a:t>Dioxin levels in human specimens such as serum, breast milk and adipose tissues were significantly higher in the sprayed areas than in the control areas. </a:t>
            </a:r>
          </a:p>
          <a:p>
            <a:pPr>
              <a:buNone/>
            </a:pPr>
            <a:endParaRPr lang="en-US" altLang="ja-JP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ja-JP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ja-JP" sz="1800" b="1" dirty="0">
              <a:solidFill>
                <a:schemeClr val="bg1"/>
              </a:solidFill>
            </a:endParaRPr>
          </a:p>
          <a:p>
            <a:endParaRPr lang="en-US" altLang="ja-JP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ja-JP" sz="1800" b="1" dirty="0">
              <a:solidFill>
                <a:schemeClr val="bg1"/>
              </a:solidFill>
            </a:endParaRPr>
          </a:p>
          <a:p>
            <a:endParaRPr lang="en-US" altLang="ja-JP" sz="1800" b="1" dirty="0">
              <a:solidFill>
                <a:schemeClr val="bg1"/>
              </a:solidFill>
            </a:endParaRPr>
          </a:p>
          <a:p>
            <a:r>
              <a:rPr lang="en-US" altLang="ja-JP" sz="1600" b="1" dirty="0"/>
              <a:t>Recently it was found at the first time in the world that human dioxin levels were related to </a:t>
            </a:r>
            <a:r>
              <a:rPr lang="en-US" altLang="ja-JP" sz="1600" b="1" dirty="0">
                <a:solidFill>
                  <a:srgbClr val="FFFF00"/>
                </a:solidFill>
              </a:rPr>
              <a:t>sister chromatid exchange (SCE) </a:t>
            </a:r>
            <a:r>
              <a:rPr lang="en-US" altLang="ja-JP" sz="1600" b="1" dirty="0"/>
              <a:t>or </a:t>
            </a:r>
            <a:r>
              <a:rPr lang="en-US" altLang="ja-JP" sz="1600" b="1" dirty="0">
                <a:solidFill>
                  <a:srgbClr val="FFFF00"/>
                </a:solidFill>
              </a:rPr>
              <a:t>some steroid hormones</a:t>
            </a:r>
            <a:r>
              <a:rPr lang="en-US" altLang="ja-JP" sz="1600" b="1" dirty="0"/>
              <a:t>.</a:t>
            </a:r>
            <a:endParaRPr lang="ja-JP" altLang="en-US" sz="1600" b="1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536580853"/>
              </p:ext>
            </p:extLst>
          </p:nvPr>
        </p:nvGraphicFramePr>
        <p:xfrm>
          <a:off x="7798936" y="2048173"/>
          <a:ext cx="2963457" cy="19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1394857353"/>
              </p:ext>
            </p:extLst>
          </p:nvPr>
        </p:nvGraphicFramePr>
        <p:xfrm>
          <a:off x="881026" y="4522002"/>
          <a:ext cx="3714776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ut-agent-or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20" y="2000240"/>
            <a:ext cx="12602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ut-path-with-lands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05" y="2000241"/>
            <a:ext cx="16699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1238" y="2000240"/>
            <a:ext cx="2960841" cy="2000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5459846" y="2071678"/>
            <a:ext cx="2214578" cy="317667"/>
          </a:xfrm>
          <a:prstGeom prst="roundRect">
            <a:avLst>
              <a:gd name="adj" fmla="val 0"/>
            </a:avLst>
          </a:prstGeom>
          <a:solidFill>
            <a:srgbClr val="D8D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1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Dioxin levels in breast milk</a:t>
            </a:r>
            <a:endParaRPr lang="ja-JP" altLang="en-US" sz="1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738414" y="2071678"/>
            <a:ext cx="1500198" cy="285752"/>
          </a:xfrm>
          <a:prstGeom prst="roundRect">
            <a:avLst/>
          </a:prstGeom>
          <a:solidFill>
            <a:srgbClr val="D8D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16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Herbicide Map</a:t>
            </a:r>
            <a:endParaRPr lang="ja-JP" altLang="en-US" sz="16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064646" y="2024670"/>
            <a:ext cx="348343" cy="364675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2</a:t>
            </a:r>
            <a:endParaRPr lang="ja-JP" altLang="en-US" sz="2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40848" y="2048173"/>
            <a:ext cx="345973" cy="364675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</a:t>
            </a:r>
            <a:endParaRPr lang="ja-JP" altLang="en-US" sz="2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424936" y="2000240"/>
            <a:ext cx="378404" cy="357190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835162" y="4523259"/>
            <a:ext cx="397301" cy="380992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4</a:t>
            </a:r>
            <a:endParaRPr lang="ja-JP" altLang="en-US" sz="2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666" y="4522001"/>
            <a:ext cx="3384734" cy="2284557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4707953" y="4872837"/>
            <a:ext cx="429958" cy="380992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5</a:t>
            </a:r>
            <a:endParaRPr lang="ja-JP" altLang="en-US" sz="2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6865" y="4522001"/>
            <a:ext cx="3004267" cy="2258196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7757989" y="2000240"/>
            <a:ext cx="1833051" cy="419311"/>
          </a:xfrm>
          <a:prstGeom prst="roundRect">
            <a:avLst>
              <a:gd name="adj" fmla="val 0"/>
            </a:avLst>
          </a:prstGeom>
          <a:solidFill>
            <a:srgbClr val="D8D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14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SLE</a:t>
            </a:r>
            <a:r>
              <a:rPr lang="ja-JP" altLang="en-US" sz="14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and Dioxin</a:t>
            </a:r>
            <a:endParaRPr lang="ja-JP" altLang="en-US" sz="1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2" name="円/楕円 14"/>
          <p:cNvSpPr/>
          <p:nvPr/>
        </p:nvSpPr>
        <p:spPr>
          <a:xfrm>
            <a:off x="8560158" y="4872837"/>
            <a:ext cx="429958" cy="380992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sz="24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6</a:t>
            </a:r>
            <a:endParaRPr lang="ja-JP" altLang="en-US" sz="24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 smtClean="0">
                <a:solidFill>
                  <a:schemeClr val="bg1"/>
                </a:solidFill>
              </a:rPr>
              <a:t>Special </a:t>
            </a:r>
            <a:r>
              <a:rPr lang="en-US" altLang="ja-JP" b="1" u="sng" dirty="0">
                <a:solidFill>
                  <a:schemeClr val="bg1"/>
                </a:solidFill>
              </a:rPr>
              <a:t>Experiences related to Vietnam</a:t>
            </a:r>
            <a:endParaRPr kumimoji="1" lang="ja-JP" alt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93624"/>
            <a:ext cx="10926618" cy="54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422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紅梅匂">
    <a:dk1>
      <a:sysClr val="windowText" lastClr="000000"/>
    </a:dk1>
    <a:lt1>
      <a:sysClr val="window" lastClr="FFFFFF"/>
    </a:lt1>
    <a:dk2>
      <a:srgbClr val="B43731"/>
    </a:dk2>
    <a:lt2>
      <a:srgbClr val="FFFFD2"/>
    </a:lt2>
    <a:accent1>
      <a:srgbClr val="5B8835"/>
    </a:accent1>
    <a:accent2>
      <a:srgbClr val="538BA2"/>
    </a:accent2>
    <a:accent3>
      <a:srgbClr val="876631"/>
    </a:accent3>
    <a:accent4>
      <a:srgbClr val="B49F42"/>
    </a:accent4>
    <a:accent5>
      <a:srgbClr val="CD5C56"/>
    </a:accent5>
    <a:accent6>
      <a:srgbClr val="AB57AF"/>
    </a:accent6>
    <a:hlink>
      <a:srgbClr val="0000FE"/>
    </a:hlink>
    <a:folHlink>
      <a:srgbClr val="81007F"/>
    </a:folHlink>
  </a:clrScheme>
  <a:fontScheme name="紅梅匂">
    <a:majorFont>
      <a:latin typeface="Constantia"/>
      <a:ea typeface=""/>
      <a:cs typeface=""/>
      <a:font script="Jpan" typeface="HG行書体"/>
      <a:font script="Hang" typeface="HY신명조"/>
      <a:font script="Hans" typeface="华文中宋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行書体"/>
      <a:font script="Hang" typeface="HY신명조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紅梅匂">
    <a:fillStyleLst>
      <a:solidFill>
        <a:schemeClr val="phClr">
          <a:tint val="100000"/>
        </a:schemeClr>
      </a:solidFill>
      <a:gradFill>
        <a:gsLst>
          <a:gs pos="0">
            <a:schemeClr val="phClr">
              <a:sat val="44000"/>
              <a:lum val="55000"/>
            </a:schemeClr>
          </a:gs>
          <a:gs pos="100000">
            <a:schemeClr val="phClr">
              <a:sat val="96000"/>
              <a:lum val="76000"/>
            </a:schemeClr>
          </a:gs>
        </a:gsLst>
        <a:lin ang="18900000" scaled="1"/>
      </a:gradFill>
      <a:blipFill>
        <a:blip xmlns:r="http://schemas.openxmlformats.org/officeDocument/2006/relationships" r:embed="rId1">
          <a:duotone>
            <a:srgbClr val="000000"/>
            <a:schemeClr val="phClr">
              <a:tint val="100000"/>
            </a:schemeClr>
          </a:duotone>
        </a:blip>
      </a:blipFill>
    </a:fillStyleLst>
    <a:lnStyleLst>
      <a:ln w="16350" cap="flat" cmpd="sng" algn="ctr">
        <a:solidFill>
          <a:schemeClr val="phClr">
            <a:alpha val="100000"/>
          </a:schemeClr>
        </a:solidFill>
        <a:prstDash val="solid"/>
      </a:ln>
      <a:ln w="32700" cap="flat" cmpd="sng" algn="ctr">
        <a:solidFill>
          <a:schemeClr val="phClr">
            <a:alpha val="100000"/>
          </a:schemeClr>
        </a:solidFill>
        <a:prstDash val="solid"/>
      </a:ln>
      <a:ln w="57150" cap="flat" cmpd="sng" algn="ctr">
        <a:solidFill>
          <a:schemeClr val="phClr">
            <a:alpha val="100000"/>
          </a:schemeClr>
        </a:solidFill>
        <a:prstDash val="solid"/>
      </a:ln>
    </a:lnStyleLst>
    <a:effectStyleLst>
      <a:effectStyle>
        <a:effectLst>
          <a:outerShdw blurRad="50800" dist="50800" dir="5400000" algn="tl">
            <a:srgbClr val="000000">
              <a:alpha val="65000"/>
            </a:srgbClr>
          </a:outerShdw>
          <a:softEdge rad="12700"/>
        </a:effectLst>
      </a:effectStyle>
      <a:effectStyle>
        <a:effectLst>
          <a:outerShdw blurRad="50800" dist="50800" dir="5400000" algn="tl">
            <a:srgbClr val="000000">
              <a:alpha val="65000"/>
            </a:srgbClr>
          </a:outerShdw>
          <a:softEdge rad="12700"/>
        </a:effectLst>
        <a:scene3d>
          <a:camera prst="orthographicFront"/>
          <a:lightRig rig="twoPt" dir="t">
            <a:rot lat="0" lon="0" rev="5700000"/>
          </a:lightRig>
        </a:scene3d>
        <a:sp3d>
          <a:contourClr>
            <a:schemeClr val="phClr"/>
          </a:contourClr>
        </a:sp3d>
      </a:effectStyle>
      <a:effectStyle>
        <a:effectLst>
          <a:outerShdw blurRad="50800" dist="50800" dir="5400000" algn="tl">
            <a:srgbClr val="000000">
              <a:alpha val="65000"/>
            </a:srgbClr>
          </a:outerShdw>
          <a:softEdge rad="12700"/>
        </a:effectLst>
        <a:scene3d>
          <a:camera prst="orthographicFront"/>
          <a:lightRig rig="twoPt" dir="t">
            <a:rot lat="0" lon="0" rev="5700000"/>
          </a:lightRig>
        </a:scene3d>
        <a:sp3d>
          <a:bevelT w="127000" h="25400" prst="relaxedInset"/>
          <a:bevelB w="127000" h="254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2">
          <a:duotone>
            <a:schemeClr val="phClr">
              <a:shade val="40000"/>
            </a:schemeClr>
            <a:schemeClr val="phClr">
              <a:tint val="52000"/>
            </a:schemeClr>
          </a:duotone>
        </a:blip>
      </a:blipFill>
      <a:blipFill rotWithShape="0">
        <a:blip xmlns:r="http://schemas.openxmlformats.org/officeDocument/2006/relationships" r:embed="rId3">
          <a:duotone>
            <a:schemeClr val="phClr">
              <a:shade val="28000"/>
              <a:satMod val="250000"/>
            </a:schemeClr>
            <a:schemeClr val="phClr">
              <a:tint val="4000"/>
              <a:satMod val="150000"/>
            </a:schemeClr>
          </a:duotone>
        </a:blip>
        <a:srcRect/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575</Words>
  <Application>Microsoft Office PowerPoint</Application>
  <PresentationFormat>ワイド画面</PresentationFormat>
  <Paragraphs>64</Paragraphs>
  <Slides>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Batang</vt:lpstr>
      <vt:lpstr>ＭＳ Ｐゴシック</vt:lpstr>
      <vt:lpstr>游ゴシック</vt:lpstr>
      <vt:lpstr>游ゴシック Light</vt:lpstr>
      <vt:lpstr>Arial</vt:lpstr>
      <vt:lpstr>Calibri</vt:lpstr>
      <vt:lpstr>Century</vt:lpstr>
      <vt:lpstr>Office テーマ</vt:lpstr>
      <vt:lpstr>1_Office テーマ</vt:lpstr>
      <vt:lpstr>Office ​​テーマ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Dioxin and human health in Vietnam</vt:lpstr>
      <vt:lpstr>Special Experiences related to Vietnam</vt:lpstr>
    </vt:vector>
  </TitlesOfParts>
  <Company>Kanazawa University (Build151007)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Kido</dc:creator>
  <cp:lastModifiedBy>Kido</cp:lastModifiedBy>
  <cp:revision>40</cp:revision>
  <dcterms:created xsi:type="dcterms:W3CDTF">2019-07-17T01:11:07Z</dcterms:created>
  <dcterms:modified xsi:type="dcterms:W3CDTF">2020-07-17T04:58:59Z</dcterms:modified>
</cp:coreProperties>
</file>