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EF0B4"/>
    <a:srgbClr val="FFCCFF"/>
    <a:srgbClr val="CCECFF"/>
    <a:srgbClr val="CCFFFF"/>
    <a:srgbClr val="EEF682"/>
    <a:srgbClr val="CCFF99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1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27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9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89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043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27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2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51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41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47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0CC30-8298-4E19-BABB-CF7544A5586E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CB911-8DB5-4C23-8EA2-6AA40C1312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46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3044" y="362498"/>
            <a:ext cx="8091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　　　枯葉剤汚染地区の低体重児発育改善の支援</a:t>
            </a:r>
            <a:endParaRPr kumimoji="1" lang="ja-JP" altLang="en-US" sz="28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0358" y="1084289"/>
            <a:ext cx="4574166" cy="523220"/>
          </a:xfrm>
          <a:prstGeom prst="rect">
            <a:avLst/>
          </a:prstGeom>
          <a:solidFill>
            <a:srgbClr val="FFCC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Cambria" panose="02040503050406030204" pitchFamily="18" charset="0"/>
              </a:rPr>
              <a:t>　</a:t>
            </a:r>
            <a:r>
              <a:rPr kumimoji="1" lang="ja-JP" altLang="en-US" sz="2800" b="1" dirty="0" smtClean="0">
                <a:latin typeface="Cambria" panose="02040503050406030204" pitchFamily="18" charset="0"/>
              </a:rPr>
              <a:t>フーカット県の妊婦・新生児</a:t>
            </a:r>
            <a:endParaRPr kumimoji="1" lang="ja-JP" altLang="en-US" sz="2800" b="1" dirty="0">
              <a:latin typeface="Cambria" panose="020405030504060302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2276872"/>
            <a:ext cx="7920879" cy="523220"/>
          </a:xfrm>
          <a:prstGeom prst="rect">
            <a:avLst/>
          </a:prstGeom>
          <a:solidFill>
            <a:srgbClr val="FFFFCC"/>
          </a:solidFill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　</a:t>
            </a:r>
            <a:r>
              <a:rPr kumimoji="1" lang="en-US" altLang="ja-JP" sz="2400" b="1" dirty="0" smtClean="0"/>
              <a:t>JICA</a:t>
            </a:r>
            <a:r>
              <a:rPr kumimoji="1" lang="ja-JP" altLang="en-US" sz="2400" b="1" dirty="0" smtClean="0"/>
              <a:t>　・</a:t>
            </a:r>
            <a:r>
              <a:rPr kumimoji="1" lang="ja-JP" altLang="en-US" sz="2800" b="1" dirty="0" smtClean="0"/>
              <a:t>金沢大学　　　　　フーカット県医療センター</a:t>
            </a:r>
            <a:r>
              <a:rPr kumimoji="1" lang="ja-JP" altLang="en-US" sz="2000" b="1" dirty="0" smtClean="0"/>
              <a:t>　　　</a:t>
            </a:r>
            <a:r>
              <a:rPr lang="ja-JP" altLang="en-US" sz="2000" b="1" dirty="0" smtClean="0"/>
              <a:t>　　　　　　　　　　　　　　　　　　　　　　　　　　　　　　</a:t>
            </a:r>
            <a:r>
              <a:rPr kumimoji="1" lang="ja-JP" altLang="en-US" sz="2000" dirty="0" smtClean="0"/>
              <a:t>　　　　　　　　　　</a:t>
            </a:r>
            <a:endParaRPr kumimoji="1" lang="ja-JP" altLang="en-US" sz="2000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516991" y="2531878"/>
            <a:ext cx="1122586" cy="0"/>
          </a:xfrm>
          <a:prstGeom prst="straightConnector1">
            <a:avLst/>
          </a:prstGeom>
          <a:ln w="762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上矢印 12"/>
          <p:cNvSpPr/>
          <p:nvPr/>
        </p:nvSpPr>
        <p:spPr>
          <a:xfrm>
            <a:off x="4163808" y="1638092"/>
            <a:ext cx="264176" cy="4947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2110934" y="2834510"/>
            <a:ext cx="948898" cy="519146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4136380" y="2891557"/>
            <a:ext cx="0" cy="8254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90332" y="2896189"/>
            <a:ext cx="504056" cy="685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2096866" y="2820234"/>
            <a:ext cx="1639560" cy="2170632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 flipV="1">
            <a:off x="5284254" y="2933459"/>
            <a:ext cx="882654" cy="2007709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547441" y="5229200"/>
            <a:ext cx="3962832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　</a:t>
            </a:r>
            <a:r>
              <a:rPr kumimoji="1" lang="ja-JP" altLang="en-US" sz="2000" b="1" dirty="0" smtClean="0"/>
              <a:t>　日本・ベトナム　市民グルー</a:t>
            </a:r>
            <a:r>
              <a:rPr kumimoji="1" lang="ja-JP" altLang="en-US" sz="2000" dirty="0" smtClean="0"/>
              <a:t>プ　</a:t>
            </a:r>
            <a:endParaRPr kumimoji="1"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（粉ミルク・離乳食の供与）</a:t>
            </a:r>
            <a:r>
              <a:rPr kumimoji="1" lang="ja-JP" altLang="en-US" sz="2000" dirty="0" smtClean="0"/>
              <a:t>　　　　　　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3527" y="5097799"/>
            <a:ext cx="3193463" cy="1323439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　　　　　日本大使館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草</a:t>
            </a:r>
            <a:r>
              <a:rPr lang="ja-JP" altLang="en-US" sz="2000" b="1" dirty="0"/>
              <a:t>の根</a:t>
            </a:r>
            <a:r>
              <a:rPr lang="ja-JP" altLang="en-US" sz="2000" b="1" dirty="0" smtClean="0"/>
              <a:t>・人間</a:t>
            </a:r>
            <a:r>
              <a:rPr lang="ja-JP" altLang="en-US" sz="2000" b="1" dirty="0"/>
              <a:t>の安全</a:t>
            </a:r>
            <a:r>
              <a:rPr lang="ja-JP" altLang="en-US" sz="2000" b="1" dirty="0" smtClean="0"/>
              <a:t>保障　無償</a:t>
            </a:r>
            <a:r>
              <a:rPr lang="ja-JP" altLang="en-US" sz="2000" b="1" dirty="0"/>
              <a:t>資金協力</a:t>
            </a:r>
            <a:endParaRPr kumimoji="1" lang="en-US" altLang="ja-JP" sz="2000" b="1" dirty="0" smtClean="0"/>
          </a:p>
          <a:p>
            <a:r>
              <a:rPr lang="ja-JP" altLang="en-US" sz="2000" dirty="0" smtClean="0"/>
              <a:t>（保育器・検査機器の供与）</a:t>
            </a:r>
            <a:endParaRPr kumimoji="1" lang="ja-JP" altLang="en-US" sz="2000" dirty="0"/>
          </a:p>
        </p:txBody>
      </p:sp>
      <p:sp>
        <p:nvSpPr>
          <p:cNvPr id="7" name="円/楕円 6"/>
          <p:cNvSpPr/>
          <p:nvPr/>
        </p:nvSpPr>
        <p:spPr>
          <a:xfrm>
            <a:off x="124908" y="3353656"/>
            <a:ext cx="2679194" cy="1042567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ハノイ医科大学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（小児科医による　指導・支援）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2804102" y="3581983"/>
            <a:ext cx="2921479" cy="1502645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ベトナム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国家大学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（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ホルモン測定機関設立と母子検体測定）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6054364" y="3353656"/>
            <a:ext cx="2982132" cy="1587512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環境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モニターリング　センター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母子のダイオキシン測定）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5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55576" y="33766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枯葉剤汚染地区の低体重児発育改善の取り組み</a:t>
            </a:r>
            <a:endParaRPr kumimoji="1" lang="ja-JP" altLang="en-US" sz="2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77384" y="1143816"/>
            <a:ext cx="77443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妊婦</a:t>
            </a:r>
            <a:endParaRPr kumimoji="1" lang="ja-JP" altLang="en-US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21112" y="1978108"/>
            <a:ext cx="83070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出産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36704" y="2868672"/>
            <a:ext cx="1027184" cy="369332"/>
          </a:xfrm>
          <a:prstGeom prst="rect">
            <a:avLst/>
          </a:prstGeom>
          <a:solidFill>
            <a:srgbClr val="FEF0B4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新生児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3894912"/>
            <a:ext cx="2169178" cy="369332"/>
          </a:xfrm>
          <a:prstGeom prst="rect">
            <a:avLst/>
          </a:prstGeom>
          <a:solidFill>
            <a:srgbClr val="FEF0B4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普通児（</a:t>
            </a:r>
            <a:r>
              <a:rPr kumimoji="1" lang="ja-JP" altLang="en-US" smtClean="0"/>
              <a:t>＞２５００ｇ）</a:t>
            </a:r>
            <a:r>
              <a:rPr kumimoji="1" lang="ja-JP" altLang="en-US" dirty="0" smtClean="0"/>
              <a:t>　　　　　　　　　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41504" y="5255440"/>
            <a:ext cx="1080120" cy="369332"/>
          </a:xfrm>
          <a:prstGeom prst="rect">
            <a:avLst/>
          </a:prstGeom>
          <a:solidFill>
            <a:srgbClr val="FEF0B4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普通児　　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13492" y="5254838"/>
            <a:ext cx="1530516" cy="646331"/>
          </a:xfrm>
          <a:prstGeom prst="rect">
            <a:avLst/>
          </a:prstGeom>
          <a:solidFill>
            <a:srgbClr val="CCFFCC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発育不全児、　低体重児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35952" y="5070172"/>
            <a:ext cx="2404400" cy="36933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粉ミルク（数か月）供与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60032" y="2061800"/>
            <a:ext cx="2880320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臍帯血液採取・血清保存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kumimoji="1" lang="ja-JP" altLang="en-US" dirty="0" smtClean="0"/>
              <a:t>　</a:t>
            </a:r>
            <a:r>
              <a:rPr kumimoji="1" lang="ja-JP" altLang="en-US" sz="1400" dirty="0" smtClean="0"/>
              <a:t>（ダイオキシン・ホルモン検査）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19078" y="3882626"/>
            <a:ext cx="3613162" cy="584775"/>
          </a:xfrm>
          <a:prstGeom prst="rect">
            <a:avLst/>
          </a:prstGeom>
          <a:solidFill>
            <a:srgbClr val="CCFFCC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低体重児（　＜</a:t>
            </a:r>
            <a:r>
              <a:rPr kumimoji="1" lang="en-US" altLang="ja-JP" b="1" dirty="0" smtClean="0"/>
              <a:t>2500</a:t>
            </a:r>
            <a:r>
              <a:rPr kumimoji="1" lang="ja-JP" altLang="en-US" b="1" dirty="0" smtClean="0"/>
              <a:t>ｇ）</a:t>
            </a:r>
            <a:endParaRPr kumimoji="1" lang="en-US" altLang="ja-JP" b="1" dirty="0" smtClean="0"/>
          </a:p>
          <a:p>
            <a:r>
              <a:rPr lang="ja-JP" altLang="en-US" sz="1400" b="1" dirty="0" smtClean="0"/>
              <a:t>保育器で数日間保育・粉ミルクを供与</a:t>
            </a:r>
            <a:endParaRPr kumimoji="1" lang="ja-JP" alt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64088" y="5604032"/>
            <a:ext cx="1656184" cy="36933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離乳食供与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60032" y="2924944"/>
            <a:ext cx="3240360" cy="369332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お祝い：新生児へ粉ミルク配布</a:t>
            </a:r>
            <a:endParaRPr kumimoji="1" lang="ja-JP" altLang="en-US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1781564" y="3501008"/>
            <a:ext cx="22863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781564" y="350100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067944" y="350100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5" idx="2"/>
          </p:cNvCxnSpPr>
          <p:nvPr/>
        </p:nvCxnSpPr>
        <p:spPr>
          <a:xfrm flipH="1">
            <a:off x="3036464" y="3238004"/>
            <a:ext cx="13832" cy="2630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3036464" y="2431848"/>
            <a:ext cx="0" cy="360691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3" idx="2"/>
          </p:cNvCxnSpPr>
          <p:nvPr/>
        </p:nvCxnSpPr>
        <p:spPr>
          <a:xfrm>
            <a:off x="3064600" y="1513148"/>
            <a:ext cx="0" cy="3316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3878750" y="4541928"/>
            <a:ext cx="0" cy="6876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endCxn id="7" idx="0"/>
          </p:cNvCxnSpPr>
          <p:nvPr/>
        </p:nvCxnSpPr>
        <p:spPr>
          <a:xfrm>
            <a:off x="1781564" y="4264244"/>
            <a:ext cx="0" cy="9911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1772390" y="4945342"/>
            <a:ext cx="210636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 flipV="1">
            <a:off x="3395544" y="2539713"/>
            <a:ext cx="1408216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>
            <a:off x="3707904" y="3109610"/>
            <a:ext cx="10958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左中かっこ 39"/>
          <p:cNvSpPr/>
          <p:nvPr/>
        </p:nvSpPr>
        <p:spPr>
          <a:xfrm>
            <a:off x="4944440" y="5182643"/>
            <a:ext cx="216024" cy="71852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724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48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Cambria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長谷川 みさ</cp:lastModifiedBy>
  <cp:revision>25</cp:revision>
  <cp:lastPrinted>2019-07-25T08:06:17Z</cp:lastPrinted>
  <dcterms:created xsi:type="dcterms:W3CDTF">2019-07-20T23:05:26Z</dcterms:created>
  <dcterms:modified xsi:type="dcterms:W3CDTF">2019-07-25T08:07:48Z</dcterms:modified>
</cp:coreProperties>
</file>