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1"/>
  </p:notesMasterIdLst>
  <p:handoutMasterIdLst>
    <p:handoutMasterId r:id="rId12"/>
  </p:handoutMasterIdLst>
  <p:sldIdLst>
    <p:sldId id="256" r:id="rId4"/>
    <p:sldId id="263" r:id="rId5"/>
    <p:sldId id="257" r:id="rId6"/>
    <p:sldId id="258" r:id="rId7"/>
    <p:sldId id="259" r:id="rId8"/>
    <p:sldId id="260" r:id="rId9"/>
    <p:sldId id="262" r:id="rId10"/>
  </p:sldIdLst>
  <p:sldSz cx="12192000" cy="6858000"/>
  <p:notesSz cx="9869488"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ido\AppData\Local\Microsoft\Windows\Temporary%20Internet%20Files\Content.IE5\F3ZKO7JR\&#26657;&#27491;&#28168;&#12415;_Tabl._.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______.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18051350163003"/>
          <c:y val="0.2845333559972803"/>
          <c:w val="0.73396475805115446"/>
          <c:h val="0.56407190906380833"/>
        </c:manualLayout>
      </c:layout>
      <c:scatterChart>
        <c:scatterStyle val="lineMarker"/>
        <c:varyColors val="0"/>
        <c:ser>
          <c:idx val="2"/>
          <c:order val="0"/>
          <c:tx>
            <c:strRef>
              <c:f>'[1]Figure 1'!$T$28</c:f>
              <c:strCache>
                <c:ptCount val="1"/>
                <c:pt idx="0">
                  <c:v>Non-sprayed area: N=19</c:v>
                </c:pt>
              </c:strCache>
            </c:strRef>
          </c:tx>
          <c:spPr>
            <a:ln w="28575">
              <a:noFill/>
            </a:ln>
          </c:spPr>
          <c:marker>
            <c:symbol val="circle"/>
            <c:size val="7"/>
            <c:spPr>
              <a:noFill/>
              <a:ln w="12700">
                <a:solidFill>
                  <a:schemeClr val="tx1"/>
                </a:solidFill>
              </a:ln>
            </c:spPr>
          </c:marker>
          <c:xVal>
            <c:numRef>
              <c:f>'[1]Figure 1'!$V$2:$V$20</c:f>
              <c:numCache>
                <c:formatCode>General</c:formatCode>
                <c:ptCount val="19"/>
                <c:pt idx="0">
                  <c:v>1.1178681699999999</c:v>
                </c:pt>
                <c:pt idx="1">
                  <c:v>1.19093066</c:v>
                </c:pt>
                <c:pt idx="2">
                  <c:v>0.94659963000000202</c:v>
                </c:pt>
                <c:pt idx="3">
                  <c:v>1.2926780600000001</c:v>
                </c:pt>
                <c:pt idx="4">
                  <c:v>1.0022956799999998</c:v>
                </c:pt>
                <c:pt idx="5">
                  <c:v>1.04038064</c:v>
                </c:pt>
                <c:pt idx="6">
                  <c:v>1.0759544699999999</c:v>
                </c:pt>
                <c:pt idx="7">
                  <c:v>1.19830473</c:v>
                </c:pt>
                <c:pt idx="8">
                  <c:v>1.32195036</c:v>
                </c:pt>
                <c:pt idx="9">
                  <c:v>1.0232677899999998</c:v>
                </c:pt>
                <c:pt idx="10">
                  <c:v>0.91835389000000001</c:v>
                </c:pt>
                <c:pt idx="11">
                  <c:v>0.80036521999999999</c:v>
                </c:pt>
                <c:pt idx="12">
                  <c:v>0.86754814000000002</c:v>
                </c:pt>
                <c:pt idx="13">
                  <c:v>1.00887507</c:v>
                </c:pt>
                <c:pt idx="14">
                  <c:v>1.0146635099999999</c:v>
                </c:pt>
                <c:pt idx="15">
                  <c:v>1.00814559</c:v>
                </c:pt>
                <c:pt idx="16">
                  <c:v>0.77949550000000023</c:v>
                </c:pt>
                <c:pt idx="17">
                  <c:v>1.03144086</c:v>
                </c:pt>
                <c:pt idx="18">
                  <c:v>0.97323546999999866</c:v>
                </c:pt>
              </c:numCache>
            </c:numRef>
          </c:xVal>
          <c:yVal>
            <c:numRef>
              <c:f>'[1]Figure 1'!$W$2:$W$20</c:f>
              <c:numCache>
                <c:formatCode>General</c:formatCode>
                <c:ptCount val="19"/>
                <c:pt idx="0">
                  <c:v>0.30103000000000002</c:v>
                </c:pt>
                <c:pt idx="1">
                  <c:v>0.20411998000000048</c:v>
                </c:pt>
                <c:pt idx="2">
                  <c:v>5.3078440000000011E-2</c:v>
                </c:pt>
                <c:pt idx="3">
                  <c:v>0.14612803999999999</c:v>
                </c:pt>
                <c:pt idx="4">
                  <c:v>0.14612803999999999</c:v>
                </c:pt>
                <c:pt idx="5">
                  <c:v>0.11394335000000012</c:v>
                </c:pt>
                <c:pt idx="6">
                  <c:v>0.27184161000000001</c:v>
                </c:pt>
                <c:pt idx="7">
                  <c:v>0.17026172000000001</c:v>
                </c:pt>
                <c:pt idx="8">
                  <c:v>0.13033376999999988</c:v>
                </c:pt>
                <c:pt idx="9">
                  <c:v>0.19033169999999994</c:v>
                </c:pt>
                <c:pt idx="10">
                  <c:v>0.30103000000000002</c:v>
                </c:pt>
                <c:pt idx="11">
                  <c:v>0.29003461000000008</c:v>
                </c:pt>
                <c:pt idx="12">
                  <c:v>0.14921911000000063</c:v>
                </c:pt>
                <c:pt idx="13">
                  <c:v>0.18469142999999999</c:v>
                </c:pt>
                <c:pt idx="14">
                  <c:v>0.14612803999999999</c:v>
                </c:pt>
                <c:pt idx="15">
                  <c:v>0.12057393000000002</c:v>
                </c:pt>
                <c:pt idx="16">
                  <c:v>0.22788670000000033</c:v>
                </c:pt>
                <c:pt idx="17">
                  <c:v>0.23299611000000048</c:v>
                </c:pt>
                <c:pt idx="18">
                  <c:v>2.1189300000000081E-2</c:v>
                </c:pt>
              </c:numCache>
            </c:numRef>
          </c:yVal>
          <c:smooth val="0"/>
          <c:extLst>
            <c:ext xmlns:c16="http://schemas.microsoft.com/office/drawing/2014/chart" uri="{C3380CC4-5D6E-409C-BE32-E72D297353CC}">
              <c16:uniqueId val="{00000000-50B2-4403-BABF-573C76694105}"/>
            </c:ext>
          </c:extLst>
        </c:ser>
        <c:ser>
          <c:idx val="1"/>
          <c:order val="1"/>
          <c:tx>
            <c:strRef>
              <c:f>'[1]Figure 1'!$T$27</c:f>
              <c:strCache>
                <c:ptCount val="1"/>
                <c:pt idx="0">
                  <c:v>Moderate TCDD in sprayed area: N=23</c:v>
                </c:pt>
              </c:strCache>
            </c:strRef>
          </c:tx>
          <c:spPr>
            <a:ln w="28575">
              <a:noFill/>
            </a:ln>
          </c:spPr>
          <c:marker>
            <c:symbol val="triangle"/>
            <c:size val="7"/>
            <c:spPr>
              <a:noFill/>
              <a:ln w="12700">
                <a:solidFill>
                  <a:schemeClr val="tx1"/>
                </a:solidFill>
              </a:ln>
            </c:spPr>
          </c:marker>
          <c:xVal>
            <c:numRef>
              <c:f>'[1]Figure 1'!$T$2:$T$24</c:f>
              <c:numCache>
                <c:formatCode>General</c:formatCode>
                <c:ptCount val="23"/>
                <c:pt idx="0">
                  <c:v>1.9004398499999973</c:v>
                </c:pt>
                <c:pt idx="1">
                  <c:v>2.2096558599999998</c:v>
                </c:pt>
                <c:pt idx="2">
                  <c:v>2.14479848</c:v>
                </c:pt>
                <c:pt idx="3">
                  <c:v>1.487666359999994</c:v>
                </c:pt>
                <c:pt idx="4">
                  <c:v>1.65917041</c:v>
                </c:pt>
                <c:pt idx="5">
                  <c:v>2.0173569199999997</c:v>
                </c:pt>
                <c:pt idx="6">
                  <c:v>1.8698714299999999</c:v>
                </c:pt>
                <c:pt idx="7">
                  <c:v>1.8321139900000001</c:v>
                </c:pt>
                <c:pt idx="8">
                  <c:v>2.0039265600000067</c:v>
                </c:pt>
                <c:pt idx="9">
                  <c:v>1.8560759600000045</c:v>
                </c:pt>
                <c:pt idx="10">
                  <c:v>1.5616301299999999</c:v>
                </c:pt>
                <c:pt idx="11">
                  <c:v>1.82063559</c:v>
                </c:pt>
                <c:pt idx="12">
                  <c:v>1.4819749799999968</c:v>
                </c:pt>
                <c:pt idx="13">
                  <c:v>1.6221493199999999</c:v>
                </c:pt>
                <c:pt idx="14">
                  <c:v>1.7662572400000032</c:v>
                </c:pt>
                <c:pt idx="15">
                  <c:v>1.3256640499999961</c:v>
                </c:pt>
                <c:pt idx="16">
                  <c:v>1.9160772799999999</c:v>
                </c:pt>
                <c:pt idx="17">
                  <c:v>1.9999942399999937</c:v>
                </c:pt>
                <c:pt idx="18">
                  <c:v>1.4860516099999999</c:v>
                </c:pt>
                <c:pt idx="19">
                  <c:v>1.6557543399999999</c:v>
                </c:pt>
                <c:pt idx="20">
                  <c:v>1.5066285899999998</c:v>
                </c:pt>
                <c:pt idx="21">
                  <c:v>1.52283554</c:v>
                </c:pt>
                <c:pt idx="22">
                  <c:v>1.6498803099999999</c:v>
                </c:pt>
              </c:numCache>
            </c:numRef>
          </c:xVal>
          <c:yVal>
            <c:numRef>
              <c:f>'[1]Figure 1'!$U$2:$U$24</c:f>
              <c:numCache>
                <c:formatCode>General</c:formatCode>
                <c:ptCount val="23"/>
                <c:pt idx="0">
                  <c:v>0.32221929000000032</c:v>
                </c:pt>
                <c:pt idx="1">
                  <c:v>0.36172784000000002</c:v>
                </c:pt>
                <c:pt idx="2">
                  <c:v>0.3053513700000009</c:v>
                </c:pt>
                <c:pt idx="3">
                  <c:v>0.18469142999999999</c:v>
                </c:pt>
                <c:pt idx="4">
                  <c:v>0.41995575000000002</c:v>
                </c:pt>
                <c:pt idx="5">
                  <c:v>0.34242268000000192</c:v>
                </c:pt>
                <c:pt idx="6">
                  <c:v>9.3421690000000265E-2</c:v>
                </c:pt>
                <c:pt idx="7">
                  <c:v>0.33243846000000138</c:v>
                </c:pt>
                <c:pt idx="8">
                  <c:v>0.30103000000000002</c:v>
                </c:pt>
                <c:pt idx="9">
                  <c:v>0.3053513700000009</c:v>
                </c:pt>
                <c:pt idx="10">
                  <c:v>0.35983548000000032</c:v>
                </c:pt>
                <c:pt idx="11">
                  <c:v>0.52762990000000065</c:v>
                </c:pt>
                <c:pt idx="12">
                  <c:v>0.34242268000000192</c:v>
                </c:pt>
                <c:pt idx="13">
                  <c:v>0.34044411000000091</c:v>
                </c:pt>
                <c:pt idx="14">
                  <c:v>0.39093511000000031</c:v>
                </c:pt>
                <c:pt idx="15">
                  <c:v>0.37106786000000125</c:v>
                </c:pt>
                <c:pt idx="16">
                  <c:v>0.41830129000000038</c:v>
                </c:pt>
                <c:pt idx="17">
                  <c:v>0.25285302999999998</c:v>
                </c:pt>
                <c:pt idx="18">
                  <c:v>0.35218252000000078</c:v>
                </c:pt>
                <c:pt idx="19">
                  <c:v>0.25285302999999998</c:v>
                </c:pt>
                <c:pt idx="20">
                  <c:v>0.3053513700000009</c:v>
                </c:pt>
                <c:pt idx="21">
                  <c:v>0.49136169000000102</c:v>
                </c:pt>
                <c:pt idx="22">
                  <c:v>0.26717173</c:v>
                </c:pt>
              </c:numCache>
            </c:numRef>
          </c:yVal>
          <c:smooth val="0"/>
          <c:extLst>
            <c:ext xmlns:c16="http://schemas.microsoft.com/office/drawing/2014/chart" uri="{C3380CC4-5D6E-409C-BE32-E72D297353CC}">
              <c16:uniqueId val="{00000001-50B2-4403-BABF-573C76694105}"/>
            </c:ext>
          </c:extLst>
        </c:ser>
        <c:ser>
          <c:idx val="0"/>
          <c:order val="2"/>
          <c:tx>
            <c:strRef>
              <c:f>'[1]Figure 1'!$T$26</c:f>
              <c:strCache>
                <c:ptCount val="1"/>
                <c:pt idx="0">
                  <c:v>High TCDD in sprayed area: N=21</c:v>
                </c:pt>
              </c:strCache>
            </c:strRef>
          </c:tx>
          <c:spPr>
            <a:ln w="28575">
              <a:noFill/>
            </a:ln>
          </c:spPr>
          <c:marker>
            <c:symbol val="x"/>
            <c:size val="7"/>
            <c:spPr>
              <a:ln w="12700">
                <a:solidFill>
                  <a:schemeClr val="tx1"/>
                </a:solidFill>
              </a:ln>
            </c:spPr>
          </c:marker>
          <c:xVal>
            <c:numRef>
              <c:f>'[1]Figure 1'!$R$2:$R$64</c:f>
              <c:numCache>
                <c:formatCode>General</c:formatCode>
                <c:ptCount val="63"/>
                <c:pt idx="0">
                  <c:v>2.5892726699999997</c:v>
                </c:pt>
                <c:pt idx="1">
                  <c:v>2.0326345699999999</c:v>
                </c:pt>
                <c:pt idx="2">
                  <c:v>1.9054644599999935</c:v>
                </c:pt>
                <c:pt idx="3">
                  <c:v>2.1383669199999997</c:v>
                </c:pt>
                <c:pt idx="4">
                  <c:v>2.2500587699999999</c:v>
                </c:pt>
                <c:pt idx="5">
                  <c:v>2.1137512700000012</c:v>
                </c:pt>
                <c:pt idx="6">
                  <c:v>2.0651774000000001</c:v>
                </c:pt>
                <c:pt idx="7">
                  <c:v>2.2064149899999999</c:v>
                </c:pt>
                <c:pt idx="8">
                  <c:v>1.6823409000000038</c:v>
                </c:pt>
                <c:pt idx="9">
                  <c:v>2.0104362299999998</c:v>
                </c:pt>
                <c:pt idx="10">
                  <c:v>1.7970683999999995</c:v>
                </c:pt>
                <c:pt idx="11">
                  <c:v>1.907458699999997</c:v>
                </c:pt>
                <c:pt idx="12">
                  <c:v>1.6858012699999998</c:v>
                </c:pt>
                <c:pt idx="13">
                  <c:v>1.9766196799999998</c:v>
                </c:pt>
                <c:pt idx="14">
                  <c:v>1.9260335999999998</c:v>
                </c:pt>
                <c:pt idx="15">
                  <c:v>1.85546766</c:v>
                </c:pt>
                <c:pt idx="16">
                  <c:v>2.1314646499999998</c:v>
                </c:pt>
                <c:pt idx="17">
                  <c:v>2.0418944199999998</c:v>
                </c:pt>
                <c:pt idx="18">
                  <c:v>2.09703894</c:v>
                </c:pt>
                <c:pt idx="19">
                  <c:v>1.9215171499999999</c:v>
                </c:pt>
                <c:pt idx="20">
                  <c:v>2.0848532099999999</c:v>
                </c:pt>
              </c:numCache>
            </c:numRef>
          </c:xVal>
          <c:yVal>
            <c:numRef>
              <c:f>'[1]Figure 1'!$S$2:$S$64</c:f>
              <c:numCache>
                <c:formatCode>General</c:formatCode>
                <c:ptCount val="63"/>
                <c:pt idx="0">
                  <c:v>0.39445168000000125</c:v>
                </c:pt>
                <c:pt idx="1">
                  <c:v>0.41830129000000038</c:v>
                </c:pt>
                <c:pt idx="2">
                  <c:v>0.39619935000000001</c:v>
                </c:pt>
                <c:pt idx="3">
                  <c:v>0.48855072000000038</c:v>
                </c:pt>
                <c:pt idx="4">
                  <c:v>0.3159703500000009</c:v>
                </c:pt>
                <c:pt idx="5">
                  <c:v>0.48995848000000114</c:v>
                </c:pt>
                <c:pt idx="6">
                  <c:v>0.35983548000000032</c:v>
                </c:pt>
                <c:pt idx="7">
                  <c:v>0.35024802000000005</c:v>
                </c:pt>
                <c:pt idx="8">
                  <c:v>0.3783979000000009</c:v>
                </c:pt>
                <c:pt idx="9">
                  <c:v>0.35793485000000008</c:v>
                </c:pt>
                <c:pt idx="10">
                  <c:v>0.34439227000000144</c:v>
                </c:pt>
                <c:pt idx="11">
                  <c:v>0.44715803000000032</c:v>
                </c:pt>
                <c:pt idx="12">
                  <c:v>0.3979400100000009</c:v>
                </c:pt>
                <c:pt idx="13">
                  <c:v>0.35793485000000008</c:v>
                </c:pt>
                <c:pt idx="14">
                  <c:v>0.49276039000000038</c:v>
                </c:pt>
                <c:pt idx="15">
                  <c:v>0.38021124000000001</c:v>
                </c:pt>
                <c:pt idx="16">
                  <c:v>0.35983548000000032</c:v>
                </c:pt>
                <c:pt idx="17">
                  <c:v>0.36735592000000078</c:v>
                </c:pt>
                <c:pt idx="18">
                  <c:v>0.42160393000000002</c:v>
                </c:pt>
                <c:pt idx="19">
                  <c:v>0.48713838000000032</c:v>
                </c:pt>
                <c:pt idx="20">
                  <c:v>0.29225607000000031</c:v>
                </c:pt>
              </c:numCache>
            </c:numRef>
          </c:yVal>
          <c:smooth val="0"/>
          <c:extLst>
            <c:ext xmlns:c16="http://schemas.microsoft.com/office/drawing/2014/chart" uri="{C3380CC4-5D6E-409C-BE32-E72D297353CC}">
              <c16:uniqueId val="{00000002-50B2-4403-BABF-573C76694105}"/>
            </c:ext>
          </c:extLst>
        </c:ser>
        <c:ser>
          <c:idx val="3"/>
          <c:order val="3"/>
          <c:tx>
            <c:strRef>
              <c:f>'[1]Figure 1'!$P$1</c:f>
              <c:strCache>
                <c:ptCount val="1"/>
                <c:pt idx="0">
                  <c:v>LogPCDDs (pg/g lipid)</c:v>
                </c:pt>
              </c:strCache>
            </c:strRef>
          </c:tx>
          <c:spPr>
            <a:ln w="28575">
              <a:noFill/>
            </a:ln>
          </c:spPr>
          <c:marker>
            <c:symbol val="none"/>
          </c:marker>
          <c:trendline>
            <c:trendlineType val="linear"/>
            <c:dispRSqr val="1"/>
            <c:dispEq val="1"/>
            <c:trendlineLbl>
              <c:layout>
                <c:manualLayout>
                  <c:x val="0.21341527817005612"/>
                  <c:y val="-0.28453332987699764"/>
                </c:manualLayout>
              </c:layout>
              <c:tx>
                <c:rich>
                  <a:bodyPr/>
                  <a:lstStyle/>
                  <a:p>
                    <a:pPr>
                      <a:defRPr sz="1000" baseline="0">
                        <a:solidFill>
                          <a:schemeClr val="bg1"/>
                        </a:solidFill>
                        <a:latin typeface="Times New Roman" pitchFamily="18" charset="0"/>
                        <a:cs typeface="Times New Roman" pitchFamily="18" charset="0"/>
                      </a:defRPr>
                    </a:pPr>
                    <a:r>
                      <a:rPr lang="en-US" sz="900" dirty="0"/>
                      <a:t>y = 0.17x + 0.03
r = 0.62</a:t>
                    </a:r>
                    <a:r>
                      <a:rPr lang="en-US" sz="900" baseline="30000" dirty="0"/>
                      <a:t>†</a:t>
                    </a:r>
                  </a:p>
                  <a:p>
                    <a:pPr>
                      <a:defRPr sz="1000" baseline="0">
                        <a:solidFill>
                          <a:schemeClr val="bg1"/>
                        </a:solidFill>
                        <a:latin typeface="Times New Roman" pitchFamily="18" charset="0"/>
                        <a:cs typeface="Times New Roman" pitchFamily="18" charset="0"/>
                      </a:defRPr>
                    </a:pPr>
                    <a:r>
                      <a:rPr lang="en-US" sz="900" dirty="0"/>
                      <a:t>p&lt;0.001</a:t>
                    </a:r>
                  </a:p>
                </c:rich>
              </c:tx>
              <c:numFmt formatCode="General" sourceLinked="0"/>
            </c:trendlineLbl>
          </c:trendline>
          <c:xVal>
            <c:numRef>
              <c:f>'[1]Figure 1'!$P$2:$P$64</c:f>
              <c:numCache>
                <c:formatCode>General</c:formatCode>
                <c:ptCount val="63"/>
                <c:pt idx="0">
                  <c:v>2.5892726699999997</c:v>
                </c:pt>
                <c:pt idx="1">
                  <c:v>2.0326345699999999</c:v>
                </c:pt>
                <c:pt idx="2">
                  <c:v>1.9054644599999935</c:v>
                </c:pt>
                <c:pt idx="3">
                  <c:v>2.1383669199999997</c:v>
                </c:pt>
                <c:pt idx="4">
                  <c:v>2.2500587699999999</c:v>
                </c:pt>
                <c:pt idx="5">
                  <c:v>2.1137512700000012</c:v>
                </c:pt>
                <c:pt idx="6">
                  <c:v>2.0651774000000001</c:v>
                </c:pt>
                <c:pt idx="7">
                  <c:v>2.2064149899999999</c:v>
                </c:pt>
                <c:pt idx="8">
                  <c:v>1.6823409000000038</c:v>
                </c:pt>
                <c:pt idx="9">
                  <c:v>2.0104362299999998</c:v>
                </c:pt>
                <c:pt idx="10">
                  <c:v>1.7970683999999995</c:v>
                </c:pt>
                <c:pt idx="11">
                  <c:v>1.907458699999997</c:v>
                </c:pt>
                <c:pt idx="12">
                  <c:v>1.6858012699999998</c:v>
                </c:pt>
                <c:pt idx="13">
                  <c:v>1.9766196799999998</c:v>
                </c:pt>
                <c:pt idx="14">
                  <c:v>1.9260335999999998</c:v>
                </c:pt>
                <c:pt idx="15">
                  <c:v>1.85546766</c:v>
                </c:pt>
                <c:pt idx="16">
                  <c:v>2.1314646499999998</c:v>
                </c:pt>
                <c:pt idx="17">
                  <c:v>2.0418944199999998</c:v>
                </c:pt>
                <c:pt idx="18">
                  <c:v>2.09703894</c:v>
                </c:pt>
                <c:pt idx="19">
                  <c:v>1.9215171499999999</c:v>
                </c:pt>
                <c:pt idx="20">
                  <c:v>2.0848532099999999</c:v>
                </c:pt>
                <c:pt idx="21">
                  <c:v>1.9004398499999973</c:v>
                </c:pt>
                <c:pt idx="22">
                  <c:v>2.2096558599999998</c:v>
                </c:pt>
                <c:pt idx="23">
                  <c:v>2.14479848</c:v>
                </c:pt>
                <c:pt idx="24">
                  <c:v>1.487666359999994</c:v>
                </c:pt>
                <c:pt idx="25">
                  <c:v>1.65917041</c:v>
                </c:pt>
                <c:pt idx="26">
                  <c:v>2.0173569199999997</c:v>
                </c:pt>
                <c:pt idx="27">
                  <c:v>1.8698714299999999</c:v>
                </c:pt>
                <c:pt idx="28">
                  <c:v>1.8321139900000001</c:v>
                </c:pt>
                <c:pt idx="29">
                  <c:v>2.0039265600000067</c:v>
                </c:pt>
                <c:pt idx="30">
                  <c:v>1.8560759600000045</c:v>
                </c:pt>
                <c:pt idx="31">
                  <c:v>1.5616301299999999</c:v>
                </c:pt>
                <c:pt idx="32">
                  <c:v>1.82063559</c:v>
                </c:pt>
                <c:pt idx="33">
                  <c:v>1.4819749799999968</c:v>
                </c:pt>
                <c:pt idx="34">
                  <c:v>1.6221493199999999</c:v>
                </c:pt>
                <c:pt idx="35">
                  <c:v>1.7662572400000032</c:v>
                </c:pt>
                <c:pt idx="36">
                  <c:v>1.3256640499999961</c:v>
                </c:pt>
                <c:pt idx="37">
                  <c:v>1.9160772799999999</c:v>
                </c:pt>
                <c:pt idx="38">
                  <c:v>1.9999942399999937</c:v>
                </c:pt>
                <c:pt idx="39">
                  <c:v>1.4860516099999999</c:v>
                </c:pt>
                <c:pt idx="40">
                  <c:v>1.6557543399999999</c:v>
                </c:pt>
                <c:pt idx="41">
                  <c:v>1.5066285899999998</c:v>
                </c:pt>
                <c:pt idx="42">
                  <c:v>1.52283554</c:v>
                </c:pt>
                <c:pt idx="43">
                  <c:v>1.6498803099999999</c:v>
                </c:pt>
                <c:pt idx="44">
                  <c:v>1.1178681699999999</c:v>
                </c:pt>
                <c:pt idx="45">
                  <c:v>1.19093066</c:v>
                </c:pt>
                <c:pt idx="46">
                  <c:v>0.94659963000000202</c:v>
                </c:pt>
                <c:pt idx="47">
                  <c:v>1.2926780600000001</c:v>
                </c:pt>
                <c:pt idx="48">
                  <c:v>1.0022956799999998</c:v>
                </c:pt>
                <c:pt idx="49">
                  <c:v>1.04038064</c:v>
                </c:pt>
                <c:pt idx="50">
                  <c:v>1.0759544699999999</c:v>
                </c:pt>
                <c:pt idx="51">
                  <c:v>1.19830473</c:v>
                </c:pt>
                <c:pt idx="52">
                  <c:v>1.32195036</c:v>
                </c:pt>
                <c:pt idx="53">
                  <c:v>1.0232677899999998</c:v>
                </c:pt>
                <c:pt idx="54">
                  <c:v>0.91835389000000001</c:v>
                </c:pt>
                <c:pt idx="55">
                  <c:v>0.80036521999999999</c:v>
                </c:pt>
                <c:pt idx="56">
                  <c:v>0.86754814000000002</c:v>
                </c:pt>
                <c:pt idx="57">
                  <c:v>1.00887507</c:v>
                </c:pt>
                <c:pt idx="58">
                  <c:v>1.0146635099999999</c:v>
                </c:pt>
                <c:pt idx="59">
                  <c:v>1.00814559</c:v>
                </c:pt>
                <c:pt idx="60">
                  <c:v>0.77949550000000023</c:v>
                </c:pt>
                <c:pt idx="61">
                  <c:v>1.03144086</c:v>
                </c:pt>
                <c:pt idx="62">
                  <c:v>0.97323546999999866</c:v>
                </c:pt>
              </c:numCache>
            </c:numRef>
          </c:xVal>
          <c:yVal>
            <c:numRef>
              <c:f>'[1]Figure 1'!$Q$2:$Q$64</c:f>
              <c:numCache>
                <c:formatCode>General</c:formatCode>
                <c:ptCount val="63"/>
                <c:pt idx="0">
                  <c:v>0.39445168000000125</c:v>
                </c:pt>
                <c:pt idx="1">
                  <c:v>0.41830129000000038</c:v>
                </c:pt>
                <c:pt idx="2">
                  <c:v>0.39619935000000001</c:v>
                </c:pt>
                <c:pt idx="3">
                  <c:v>0.48855072000000038</c:v>
                </c:pt>
                <c:pt idx="4">
                  <c:v>0.3159703500000009</c:v>
                </c:pt>
                <c:pt idx="5">
                  <c:v>0.48995848000000114</c:v>
                </c:pt>
                <c:pt idx="6">
                  <c:v>0.35983548000000032</c:v>
                </c:pt>
                <c:pt idx="7">
                  <c:v>0.35024802000000005</c:v>
                </c:pt>
                <c:pt idx="8">
                  <c:v>0.3783979000000009</c:v>
                </c:pt>
                <c:pt idx="9">
                  <c:v>0.35793485000000008</c:v>
                </c:pt>
                <c:pt idx="10">
                  <c:v>0.34439227000000144</c:v>
                </c:pt>
                <c:pt idx="11">
                  <c:v>0.44715803000000032</c:v>
                </c:pt>
                <c:pt idx="12">
                  <c:v>0.3979400100000009</c:v>
                </c:pt>
                <c:pt idx="13">
                  <c:v>0.35793485000000008</c:v>
                </c:pt>
                <c:pt idx="14">
                  <c:v>0.49276039000000038</c:v>
                </c:pt>
                <c:pt idx="15">
                  <c:v>0.38021124000000001</c:v>
                </c:pt>
                <c:pt idx="16">
                  <c:v>0.35983548000000032</c:v>
                </c:pt>
                <c:pt idx="17">
                  <c:v>0.36735592000000078</c:v>
                </c:pt>
                <c:pt idx="18">
                  <c:v>0.42160393000000002</c:v>
                </c:pt>
                <c:pt idx="19">
                  <c:v>0.48713838000000032</c:v>
                </c:pt>
                <c:pt idx="20">
                  <c:v>0.29225607000000031</c:v>
                </c:pt>
                <c:pt idx="21">
                  <c:v>0.32221929000000032</c:v>
                </c:pt>
                <c:pt idx="22">
                  <c:v>0.36172784000000002</c:v>
                </c:pt>
                <c:pt idx="23">
                  <c:v>0.3053513700000009</c:v>
                </c:pt>
                <c:pt idx="24">
                  <c:v>0.18469142999999999</c:v>
                </c:pt>
                <c:pt idx="25">
                  <c:v>0.41995575000000002</c:v>
                </c:pt>
                <c:pt idx="26">
                  <c:v>0.34242268000000192</c:v>
                </c:pt>
                <c:pt idx="27">
                  <c:v>9.3421690000000265E-2</c:v>
                </c:pt>
                <c:pt idx="28">
                  <c:v>0.33243846000000138</c:v>
                </c:pt>
                <c:pt idx="29">
                  <c:v>0.30103000000000002</c:v>
                </c:pt>
                <c:pt idx="30">
                  <c:v>0.3053513700000009</c:v>
                </c:pt>
                <c:pt idx="31">
                  <c:v>0.35983548000000032</c:v>
                </c:pt>
                <c:pt idx="32">
                  <c:v>0.52762990000000065</c:v>
                </c:pt>
                <c:pt idx="33">
                  <c:v>0.34242268000000192</c:v>
                </c:pt>
                <c:pt idx="34">
                  <c:v>0.34044411000000091</c:v>
                </c:pt>
                <c:pt idx="35">
                  <c:v>0.39093511000000031</c:v>
                </c:pt>
                <c:pt idx="36">
                  <c:v>0.37106786000000125</c:v>
                </c:pt>
                <c:pt idx="37">
                  <c:v>0.41830129000000038</c:v>
                </c:pt>
                <c:pt idx="38">
                  <c:v>0.25285302999999998</c:v>
                </c:pt>
                <c:pt idx="39">
                  <c:v>0.35218252000000078</c:v>
                </c:pt>
                <c:pt idx="40">
                  <c:v>0.25285302999999998</c:v>
                </c:pt>
                <c:pt idx="41">
                  <c:v>0.3053513700000009</c:v>
                </c:pt>
                <c:pt idx="42">
                  <c:v>0.49136169000000102</c:v>
                </c:pt>
                <c:pt idx="43">
                  <c:v>0.26717173</c:v>
                </c:pt>
                <c:pt idx="44">
                  <c:v>0.30103000000000002</c:v>
                </c:pt>
                <c:pt idx="45">
                  <c:v>0.20411998000000048</c:v>
                </c:pt>
                <c:pt idx="46">
                  <c:v>5.3078440000000011E-2</c:v>
                </c:pt>
                <c:pt idx="47">
                  <c:v>0.14612803999999999</c:v>
                </c:pt>
                <c:pt idx="48">
                  <c:v>0.14612803999999999</c:v>
                </c:pt>
                <c:pt idx="49">
                  <c:v>0.11394335000000012</c:v>
                </c:pt>
                <c:pt idx="50">
                  <c:v>0.27184161000000001</c:v>
                </c:pt>
                <c:pt idx="51">
                  <c:v>0.17026172000000001</c:v>
                </c:pt>
                <c:pt idx="52">
                  <c:v>0.13033376999999988</c:v>
                </c:pt>
                <c:pt idx="53">
                  <c:v>0.19033169999999994</c:v>
                </c:pt>
                <c:pt idx="54">
                  <c:v>0.30103000000000002</c:v>
                </c:pt>
                <c:pt idx="55">
                  <c:v>0.29003461000000008</c:v>
                </c:pt>
                <c:pt idx="56">
                  <c:v>0.14921911000000063</c:v>
                </c:pt>
                <c:pt idx="57">
                  <c:v>0.18469142999999999</c:v>
                </c:pt>
                <c:pt idx="58">
                  <c:v>0.14612803999999999</c:v>
                </c:pt>
                <c:pt idx="59">
                  <c:v>0.12057393000000002</c:v>
                </c:pt>
                <c:pt idx="60">
                  <c:v>0.22788670000000033</c:v>
                </c:pt>
                <c:pt idx="61">
                  <c:v>0.23299611000000048</c:v>
                </c:pt>
                <c:pt idx="62">
                  <c:v>2.1189300000000081E-2</c:v>
                </c:pt>
              </c:numCache>
            </c:numRef>
          </c:yVal>
          <c:smooth val="0"/>
          <c:extLst>
            <c:ext xmlns:c16="http://schemas.microsoft.com/office/drawing/2014/chart" uri="{C3380CC4-5D6E-409C-BE32-E72D297353CC}">
              <c16:uniqueId val="{00000003-50B2-4403-BABF-573C76694105}"/>
            </c:ext>
          </c:extLst>
        </c:ser>
        <c:dLbls>
          <c:showLegendKey val="0"/>
          <c:showVal val="0"/>
          <c:showCatName val="0"/>
          <c:showSerName val="0"/>
          <c:showPercent val="0"/>
          <c:showBubbleSize val="0"/>
        </c:dLbls>
        <c:axId val="135729152"/>
        <c:axId val="135731072"/>
      </c:scatterChart>
      <c:valAx>
        <c:axId val="135729152"/>
        <c:scaling>
          <c:orientation val="minMax"/>
          <c:min val="0.5"/>
        </c:scaling>
        <c:delete val="0"/>
        <c:axPos val="b"/>
        <c:majorGridlines/>
        <c:minorGridlines/>
        <c:title>
          <c:tx>
            <c:rich>
              <a:bodyPr/>
              <a:lstStyle/>
              <a:p>
                <a:pPr>
                  <a:defRPr sz="1050" b="1">
                    <a:solidFill>
                      <a:schemeClr val="bg1"/>
                    </a:solidFill>
                  </a:defRPr>
                </a:pPr>
                <a:r>
                  <a:rPr lang="en-US" sz="1050" b="1" dirty="0">
                    <a:solidFill>
                      <a:schemeClr val="bg1"/>
                    </a:solidFill>
                  </a:rPr>
                  <a:t>Log PolyCDDs (pg/g lipid)</a:t>
                </a:r>
              </a:p>
            </c:rich>
          </c:tx>
          <c:layout>
            <c:manualLayout>
              <c:xMode val="edge"/>
              <c:yMode val="edge"/>
              <c:x val="0.30944343918031392"/>
              <c:y val="0.87499956255315336"/>
            </c:manualLayout>
          </c:layout>
          <c:overlay val="0"/>
        </c:title>
        <c:numFmt formatCode="General" sourceLinked="1"/>
        <c:majorTickMark val="out"/>
        <c:minorTickMark val="none"/>
        <c:tickLblPos val="nextTo"/>
        <c:txPr>
          <a:bodyPr/>
          <a:lstStyle/>
          <a:p>
            <a:pPr>
              <a:defRPr>
                <a:solidFill>
                  <a:schemeClr val="bg1"/>
                </a:solidFill>
              </a:defRPr>
            </a:pPr>
            <a:endParaRPr lang="ja-JP"/>
          </a:p>
        </c:txPr>
        <c:crossAx val="135731072"/>
        <c:crosses val="autoZero"/>
        <c:crossBetween val="midCat"/>
        <c:minorUnit val="0.5"/>
      </c:valAx>
      <c:valAx>
        <c:axId val="135731072"/>
        <c:scaling>
          <c:orientation val="minMax"/>
        </c:scaling>
        <c:delete val="0"/>
        <c:axPos val="l"/>
        <c:majorGridlines/>
        <c:minorGridlines/>
        <c:title>
          <c:tx>
            <c:rich>
              <a:bodyPr/>
              <a:lstStyle/>
              <a:p>
                <a:pPr>
                  <a:defRPr sz="1050" b="1">
                    <a:solidFill>
                      <a:schemeClr val="bg1"/>
                    </a:solidFill>
                  </a:defRPr>
                </a:pPr>
                <a:r>
                  <a:rPr lang="en-US" sz="1050" b="1" dirty="0">
                    <a:solidFill>
                      <a:schemeClr val="bg1"/>
                    </a:solidFill>
                  </a:rPr>
                  <a:t>Log SCE (value/cell)</a:t>
                </a:r>
              </a:p>
            </c:rich>
          </c:tx>
          <c:layout/>
          <c:overlay val="0"/>
        </c:title>
        <c:numFmt formatCode="General" sourceLinked="1"/>
        <c:majorTickMark val="out"/>
        <c:minorTickMark val="none"/>
        <c:tickLblPos val="nextTo"/>
        <c:txPr>
          <a:bodyPr/>
          <a:lstStyle/>
          <a:p>
            <a:pPr>
              <a:defRPr>
                <a:solidFill>
                  <a:schemeClr val="bg1"/>
                </a:solidFill>
              </a:defRPr>
            </a:pPr>
            <a:endParaRPr lang="ja-JP"/>
          </a:p>
        </c:txPr>
        <c:crossAx val="135729152"/>
        <c:crosses val="autoZero"/>
        <c:crossBetween val="midCat"/>
        <c:minorUnit val="0.2"/>
      </c:valAx>
      <c:spPr>
        <a:solidFill>
          <a:schemeClr val="bg1"/>
        </a:solidFill>
      </c:spPr>
    </c:plotArea>
    <c:legend>
      <c:legendPos val="t"/>
      <c:legendEntry>
        <c:idx val="1"/>
        <c:txPr>
          <a:bodyPr/>
          <a:lstStyle/>
          <a:p>
            <a:pPr>
              <a:defRPr sz="800">
                <a:solidFill>
                  <a:schemeClr val="bg1"/>
                </a:solidFill>
                <a:latin typeface="Times New Roman" pitchFamily="18" charset="0"/>
                <a:cs typeface="Times New Roman" pitchFamily="18" charset="0"/>
              </a:defRPr>
            </a:pPr>
            <a:endParaRPr lang="ja-JP"/>
          </a:p>
        </c:txPr>
      </c:legendEntry>
      <c:legendEntry>
        <c:idx val="3"/>
        <c:delete val="1"/>
      </c:legendEntry>
      <c:legendEntry>
        <c:idx val="4"/>
        <c:delete val="1"/>
      </c:legendEntry>
      <c:layout>
        <c:manualLayout>
          <c:xMode val="edge"/>
          <c:yMode val="edge"/>
          <c:x val="1.3266507267738939E-3"/>
          <c:y val="0"/>
          <c:w val="0.99268082642514865"/>
          <c:h val="2.9276372921338115E-2"/>
        </c:manualLayout>
      </c:layout>
      <c:overlay val="0"/>
      <c:spPr>
        <a:ln>
          <a:noFill/>
        </a:ln>
      </c:spPr>
      <c:txPr>
        <a:bodyPr/>
        <a:lstStyle/>
        <a:p>
          <a:pPr>
            <a:defRPr sz="800">
              <a:solidFill>
                <a:schemeClr val="bg1"/>
              </a:solidFill>
              <a:latin typeface="Times New Roman" pitchFamily="18" charset="0"/>
              <a:cs typeface="Times New Roman" pitchFamily="18" charset="0"/>
            </a:defRPr>
          </a:pPr>
          <a:endParaRPr lang="ja-JP"/>
        </a:p>
      </c:txPr>
    </c:legend>
    <c:plotVisOnly val="1"/>
    <c:dispBlanksAs val="gap"/>
    <c:showDLblsOverMax val="0"/>
  </c:chart>
  <c:spPr>
    <a:solidFill>
      <a:sysClr val="window" lastClr="FFFFFF"/>
    </a:solidFill>
  </c:spPr>
  <c:txPr>
    <a:bodyPr/>
    <a:lstStyle/>
    <a:p>
      <a:pPr>
        <a:defRPr baseline="0">
          <a:latin typeface="Times New Roman" pitchFamily="18" charset="0"/>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18124134537317996"/>
          <c:y val="0.20388260326370347"/>
          <c:w val="0.69485347164943456"/>
          <c:h val="0.51260721822298594"/>
        </c:manualLayout>
      </c:layout>
      <c:scatterChart>
        <c:scatterStyle val="lineMarker"/>
        <c:varyColors val="0"/>
        <c:ser>
          <c:idx val="0"/>
          <c:order val="0"/>
          <c:tx>
            <c:strRef>
              <c:f>Sheet1!$C$1</c:f>
              <c:strCache>
                <c:ptCount val="1"/>
                <c:pt idx="0">
                  <c:v>Y の値</c:v>
                </c:pt>
              </c:strCache>
            </c:strRef>
          </c:tx>
          <c:spPr>
            <a:ln w="28575">
              <a:noFill/>
            </a:ln>
          </c:spPr>
          <c:marker>
            <c:symbol val="none"/>
          </c:marker>
          <c:trendline>
            <c:spPr>
              <a:ln w="19050">
                <a:solidFill>
                  <a:prstClr val="black"/>
                </a:solidFill>
              </a:ln>
            </c:spPr>
            <c:trendlineType val="poly"/>
            <c:order val="2"/>
            <c:dispRSqr val="1"/>
            <c:dispEq val="1"/>
            <c:trendlineLbl>
              <c:layout>
                <c:manualLayout>
                  <c:x val="8.8134789284737516E-2"/>
                  <c:y val="-0.23036738536267887"/>
                </c:manualLayout>
              </c:layout>
              <c:numFmt formatCode="General" sourceLinked="0"/>
              <c:txPr>
                <a:bodyPr/>
                <a:lstStyle/>
                <a:p>
                  <a:pPr>
                    <a:defRPr sz="1000">
                      <a:solidFill>
                        <a:schemeClr val="bg1"/>
                      </a:solidFill>
                      <a:latin typeface="Century" pitchFamily="18" charset="0"/>
                    </a:defRPr>
                  </a:pPr>
                  <a:endParaRPr lang="ja-JP"/>
                </a:p>
              </c:txPr>
            </c:trendlineLbl>
          </c:trendline>
          <c:xVal>
            <c:numRef>
              <c:f>Sheet1!$B$2:$B$27</c:f>
              <c:numCache>
                <c:formatCode>0.00</c:formatCode>
                <c:ptCount val="26"/>
                <c:pt idx="0">
                  <c:v>9.5607020878938336</c:v>
                </c:pt>
                <c:pt idx="1">
                  <c:v>12.4371135982009</c:v>
                </c:pt>
                <c:pt idx="2">
                  <c:v>12.607188643558851</c:v>
                </c:pt>
                <c:pt idx="3">
                  <c:v>12.768139423915901</c:v>
                </c:pt>
                <c:pt idx="4">
                  <c:v>21.299819435401083</c:v>
                </c:pt>
                <c:pt idx="5">
                  <c:v>22.704302574999904</c:v>
                </c:pt>
                <c:pt idx="6">
                  <c:v>17.883227199999986</c:v>
                </c:pt>
                <c:pt idx="7">
                  <c:v>18.457784096932862</c:v>
                </c:pt>
                <c:pt idx="8">
                  <c:v>13.893700713776475</c:v>
                </c:pt>
                <c:pt idx="9">
                  <c:v>7.3575361999999807</c:v>
                </c:pt>
                <c:pt idx="10">
                  <c:v>17.396686422222221</c:v>
                </c:pt>
                <c:pt idx="11">
                  <c:v>18.083019797815329</c:v>
                </c:pt>
                <c:pt idx="12">
                  <c:v>18.190609474999921</c:v>
                </c:pt>
                <c:pt idx="13">
                  <c:v>23.528071925000031</c:v>
                </c:pt>
                <c:pt idx="14">
                  <c:v>10.844656226449327</c:v>
                </c:pt>
                <c:pt idx="15">
                  <c:v>14.898241304395608</c:v>
                </c:pt>
                <c:pt idx="16">
                  <c:v>4.473602246802419</c:v>
                </c:pt>
                <c:pt idx="17">
                  <c:v>3.4192727609057267</c:v>
                </c:pt>
                <c:pt idx="18">
                  <c:v>5.1540900871951205</c:v>
                </c:pt>
                <c:pt idx="19">
                  <c:v>4.6616556032722505</c:v>
                </c:pt>
                <c:pt idx="20">
                  <c:v>5.4280348740318765</c:v>
                </c:pt>
                <c:pt idx="21">
                  <c:v>5.1643624427419352</c:v>
                </c:pt>
              </c:numCache>
            </c:numRef>
          </c:xVal>
          <c:yVal>
            <c:numRef>
              <c:f>Sheet1!$C$2:$C$27</c:f>
              <c:numCache>
                <c:formatCode>0.00</c:formatCode>
                <c:ptCount val="26"/>
                <c:pt idx="0">
                  <c:v>0.29250000000000032</c:v>
                </c:pt>
                <c:pt idx="1">
                  <c:v>0.18068965517241442</c:v>
                </c:pt>
                <c:pt idx="2">
                  <c:v>0.125</c:v>
                </c:pt>
                <c:pt idx="3">
                  <c:v>0.10249999999999998</c:v>
                </c:pt>
                <c:pt idx="4">
                  <c:v>0.11600000000000002</c:v>
                </c:pt>
                <c:pt idx="5">
                  <c:v>0.25</c:v>
                </c:pt>
                <c:pt idx="6">
                  <c:v>7.7368421052632128E-2</c:v>
                </c:pt>
                <c:pt idx="7">
                  <c:v>3.0000000000000002E-2</c:v>
                </c:pt>
                <c:pt idx="8">
                  <c:v>0</c:v>
                </c:pt>
                <c:pt idx="9">
                  <c:v>0.112</c:v>
                </c:pt>
                <c:pt idx="10">
                  <c:v>0.11700000000000002</c:v>
                </c:pt>
                <c:pt idx="11">
                  <c:v>8.4000000000000047E-2</c:v>
                </c:pt>
                <c:pt idx="12">
                  <c:v>0.13600000000000001</c:v>
                </c:pt>
                <c:pt idx="13">
                  <c:v>0.12160000000000012</c:v>
                </c:pt>
                <c:pt idx="14">
                  <c:v>0.15700000000000044</c:v>
                </c:pt>
                <c:pt idx="15">
                  <c:v>0.10050000000000002</c:v>
                </c:pt>
                <c:pt idx="16">
                  <c:v>0.24800000000000041</c:v>
                </c:pt>
                <c:pt idx="17">
                  <c:v>0.28900000000000031</c:v>
                </c:pt>
                <c:pt idx="18">
                  <c:v>0.10333333333333333</c:v>
                </c:pt>
                <c:pt idx="19">
                  <c:v>0.15150000000000041</c:v>
                </c:pt>
                <c:pt idx="20">
                  <c:v>0.26</c:v>
                </c:pt>
                <c:pt idx="21">
                  <c:v>0.26352941176470701</c:v>
                </c:pt>
              </c:numCache>
            </c:numRef>
          </c:yVal>
          <c:smooth val="0"/>
          <c:extLst>
            <c:ext xmlns:c16="http://schemas.microsoft.com/office/drawing/2014/chart" uri="{C3380CC4-5D6E-409C-BE32-E72D297353CC}">
              <c16:uniqueId val="{00000000-4D60-4F5D-9CC2-307C565D0188}"/>
            </c:ext>
          </c:extLst>
        </c:ser>
        <c:ser>
          <c:idx val="2"/>
          <c:order val="1"/>
          <c:tx>
            <c:v>Sprayed area (N=16)</c:v>
          </c:tx>
          <c:spPr>
            <a:ln w="28575">
              <a:noFill/>
            </a:ln>
          </c:spPr>
          <c:marker>
            <c:symbol val="x"/>
            <c:size val="8"/>
            <c:spPr>
              <a:ln w="22225">
                <a:solidFill>
                  <a:srgbClr val="FF0000"/>
                </a:solidFill>
              </a:ln>
            </c:spPr>
          </c:marker>
          <c:xVal>
            <c:numRef>
              <c:f>Sheet1!$B$2:$B$17</c:f>
              <c:numCache>
                <c:formatCode>0.00</c:formatCode>
                <c:ptCount val="16"/>
                <c:pt idx="0">
                  <c:v>9.5607020878938336</c:v>
                </c:pt>
                <c:pt idx="1">
                  <c:v>12.4371135982009</c:v>
                </c:pt>
                <c:pt idx="2">
                  <c:v>12.607188643558851</c:v>
                </c:pt>
                <c:pt idx="3">
                  <c:v>12.768139423915901</c:v>
                </c:pt>
                <c:pt idx="4">
                  <c:v>21.299819435401083</c:v>
                </c:pt>
                <c:pt idx="5">
                  <c:v>22.704302574999904</c:v>
                </c:pt>
                <c:pt idx="6">
                  <c:v>17.883227199999986</c:v>
                </c:pt>
                <c:pt idx="7">
                  <c:v>18.457784096932862</c:v>
                </c:pt>
                <c:pt idx="8">
                  <c:v>13.893700713776475</c:v>
                </c:pt>
                <c:pt idx="9">
                  <c:v>7.3575361999999807</c:v>
                </c:pt>
                <c:pt idx="10">
                  <c:v>17.396686422222221</c:v>
                </c:pt>
                <c:pt idx="11">
                  <c:v>18.083019797815329</c:v>
                </c:pt>
                <c:pt idx="12">
                  <c:v>18.190609474999921</c:v>
                </c:pt>
                <c:pt idx="13">
                  <c:v>23.528071925000031</c:v>
                </c:pt>
                <c:pt idx="14">
                  <c:v>10.844656226449327</c:v>
                </c:pt>
                <c:pt idx="15">
                  <c:v>14.898241304395608</c:v>
                </c:pt>
              </c:numCache>
            </c:numRef>
          </c:xVal>
          <c:yVal>
            <c:numRef>
              <c:f>Sheet1!$C$2:$C$17</c:f>
              <c:numCache>
                <c:formatCode>0.00</c:formatCode>
                <c:ptCount val="16"/>
                <c:pt idx="0">
                  <c:v>0.29250000000000032</c:v>
                </c:pt>
                <c:pt idx="1">
                  <c:v>0.18068965517241442</c:v>
                </c:pt>
                <c:pt idx="2">
                  <c:v>0.125</c:v>
                </c:pt>
                <c:pt idx="3">
                  <c:v>0.10249999999999998</c:v>
                </c:pt>
                <c:pt idx="4">
                  <c:v>0.11600000000000002</c:v>
                </c:pt>
                <c:pt idx="5">
                  <c:v>0.25</c:v>
                </c:pt>
                <c:pt idx="6">
                  <c:v>7.7368421052632128E-2</c:v>
                </c:pt>
                <c:pt idx="7">
                  <c:v>3.0000000000000002E-2</c:v>
                </c:pt>
                <c:pt idx="8">
                  <c:v>0</c:v>
                </c:pt>
                <c:pt idx="9">
                  <c:v>0.112</c:v>
                </c:pt>
                <c:pt idx="10">
                  <c:v>0.11700000000000002</c:v>
                </c:pt>
                <c:pt idx="11">
                  <c:v>8.4000000000000047E-2</c:v>
                </c:pt>
                <c:pt idx="12">
                  <c:v>0.13600000000000001</c:v>
                </c:pt>
                <c:pt idx="13">
                  <c:v>0.12160000000000012</c:v>
                </c:pt>
                <c:pt idx="14">
                  <c:v>0.15700000000000044</c:v>
                </c:pt>
                <c:pt idx="15">
                  <c:v>0.10050000000000002</c:v>
                </c:pt>
              </c:numCache>
            </c:numRef>
          </c:yVal>
          <c:smooth val="0"/>
          <c:extLst>
            <c:ext xmlns:c16="http://schemas.microsoft.com/office/drawing/2014/chart" uri="{C3380CC4-5D6E-409C-BE32-E72D297353CC}">
              <c16:uniqueId val="{00000001-4D60-4F5D-9CC2-307C565D0188}"/>
            </c:ext>
          </c:extLst>
        </c:ser>
        <c:ser>
          <c:idx val="1"/>
          <c:order val="2"/>
          <c:tx>
            <c:v>Non-sprayed area (N=6)</c:v>
          </c:tx>
          <c:spPr>
            <a:ln w="28575">
              <a:noFill/>
            </a:ln>
          </c:spPr>
          <c:marker>
            <c:symbol val="circle"/>
            <c:size val="9"/>
            <c:spPr>
              <a:noFill/>
              <a:ln w="12700">
                <a:solidFill>
                  <a:srgbClr val="0000CC"/>
                </a:solidFill>
              </a:ln>
            </c:spPr>
          </c:marker>
          <c:xVal>
            <c:numRef>
              <c:f>Sheet1!$B$18:$B$25</c:f>
              <c:numCache>
                <c:formatCode>0.00</c:formatCode>
                <c:ptCount val="8"/>
                <c:pt idx="0">
                  <c:v>4.473602246802419</c:v>
                </c:pt>
                <c:pt idx="1">
                  <c:v>3.4192727609057267</c:v>
                </c:pt>
                <c:pt idx="2">
                  <c:v>5.1540900871951205</c:v>
                </c:pt>
                <c:pt idx="3">
                  <c:v>4.6616556032722505</c:v>
                </c:pt>
                <c:pt idx="4">
                  <c:v>5.4280348740318765</c:v>
                </c:pt>
                <c:pt idx="5">
                  <c:v>5.1643624427419352</c:v>
                </c:pt>
              </c:numCache>
            </c:numRef>
          </c:xVal>
          <c:yVal>
            <c:numRef>
              <c:f>Sheet1!$C$18:$C$25</c:f>
              <c:numCache>
                <c:formatCode>0.00</c:formatCode>
                <c:ptCount val="8"/>
                <c:pt idx="0">
                  <c:v>0.24800000000000041</c:v>
                </c:pt>
                <c:pt idx="1">
                  <c:v>0.28900000000000031</c:v>
                </c:pt>
                <c:pt idx="2">
                  <c:v>0.10333333333333333</c:v>
                </c:pt>
                <c:pt idx="3">
                  <c:v>0.15150000000000041</c:v>
                </c:pt>
                <c:pt idx="4">
                  <c:v>0.26</c:v>
                </c:pt>
                <c:pt idx="5">
                  <c:v>0.26352941176470701</c:v>
                </c:pt>
              </c:numCache>
            </c:numRef>
          </c:yVal>
          <c:smooth val="0"/>
          <c:extLst>
            <c:ext xmlns:c16="http://schemas.microsoft.com/office/drawing/2014/chart" uri="{C3380CC4-5D6E-409C-BE32-E72D297353CC}">
              <c16:uniqueId val="{00000002-4D60-4F5D-9CC2-307C565D0188}"/>
            </c:ext>
          </c:extLst>
        </c:ser>
        <c:dLbls>
          <c:showLegendKey val="0"/>
          <c:showVal val="0"/>
          <c:showCatName val="0"/>
          <c:showSerName val="0"/>
          <c:showPercent val="0"/>
          <c:showBubbleSize val="0"/>
        </c:dLbls>
        <c:axId val="137171328"/>
        <c:axId val="137173632"/>
      </c:scatterChart>
      <c:valAx>
        <c:axId val="137171328"/>
        <c:scaling>
          <c:orientation val="minMax"/>
        </c:scaling>
        <c:delete val="0"/>
        <c:axPos val="b"/>
        <c:title>
          <c:tx>
            <c:rich>
              <a:bodyPr/>
              <a:lstStyle/>
              <a:p>
                <a:pPr>
                  <a:defRPr sz="1100">
                    <a:solidFill>
                      <a:schemeClr val="bg1"/>
                    </a:solidFill>
                    <a:latin typeface="Century" pitchFamily="18" charset="0"/>
                  </a:defRPr>
                </a:pPr>
                <a:r>
                  <a:rPr lang="en-US" altLang="ja-JP" sz="1100" dirty="0" smtClean="0">
                    <a:solidFill>
                      <a:schemeClr val="bg1"/>
                    </a:solidFill>
                    <a:latin typeface="Century" pitchFamily="18" charset="0"/>
                  </a:rPr>
                  <a:t>TEQ-TOTAL  [pg-TEQ/mg lipid]</a:t>
                </a:r>
                <a:endParaRPr lang="ja-JP" altLang="en-US" sz="1100" dirty="0">
                  <a:solidFill>
                    <a:schemeClr val="bg1"/>
                  </a:solidFill>
                  <a:latin typeface="Century" pitchFamily="18" charset="0"/>
                </a:endParaRPr>
              </a:p>
            </c:rich>
          </c:tx>
          <c:layout/>
          <c:overlay val="0"/>
        </c:title>
        <c:numFmt formatCode="0.00" sourceLinked="1"/>
        <c:majorTickMark val="out"/>
        <c:minorTickMark val="none"/>
        <c:tickLblPos val="nextTo"/>
        <c:spPr>
          <a:ln>
            <a:solidFill>
              <a:prstClr val="black"/>
            </a:solidFill>
          </a:ln>
        </c:spPr>
        <c:txPr>
          <a:bodyPr/>
          <a:lstStyle/>
          <a:p>
            <a:pPr>
              <a:defRPr sz="1200">
                <a:solidFill>
                  <a:schemeClr val="bg1"/>
                </a:solidFill>
                <a:latin typeface="Century" pitchFamily="18" charset="0"/>
              </a:defRPr>
            </a:pPr>
            <a:endParaRPr lang="ja-JP"/>
          </a:p>
        </c:txPr>
        <c:crossAx val="137173632"/>
        <c:crosses val="autoZero"/>
        <c:crossBetween val="midCat"/>
      </c:valAx>
      <c:valAx>
        <c:axId val="137173632"/>
        <c:scaling>
          <c:orientation val="minMax"/>
        </c:scaling>
        <c:delete val="0"/>
        <c:axPos val="l"/>
        <c:majorGridlines>
          <c:spPr>
            <a:ln>
              <a:solidFill>
                <a:prstClr val="black"/>
              </a:solidFill>
            </a:ln>
          </c:spPr>
        </c:majorGridlines>
        <c:title>
          <c:tx>
            <c:rich>
              <a:bodyPr rot="-5400000" vert="horz"/>
              <a:lstStyle/>
              <a:p>
                <a:pPr>
                  <a:defRPr sz="1100">
                    <a:solidFill>
                      <a:schemeClr val="bg1"/>
                    </a:solidFill>
                    <a:latin typeface="Century" pitchFamily="18" charset="0"/>
                  </a:defRPr>
                </a:pPr>
                <a:r>
                  <a:rPr lang="en-US" altLang="ja-JP" sz="1100" baseline="0" dirty="0" smtClean="0">
                    <a:solidFill>
                      <a:schemeClr val="bg1"/>
                    </a:solidFill>
                    <a:latin typeface="Century" pitchFamily="18" charset="0"/>
                  </a:rPr>
                  <a:t>Estradiol</a:t>
                </a:r>
                <a:r>
                  <a:rPr lang="ja-JP" altLang="en-US" sz="1100" baseline="0" dirty="0" smtClean="0">
                    <a:solidFill>
                      <a:schemeClr val="bg1"/>
                    </a:solidFill>
                    <a:latin typeface="Century" pitchFamily="18" charset="0"/>
                  </a:rPr>
                  <a:t> </a:t>
                </a:r>
                <a:r>
                  <a:rPr lang="ja-JP" altLang="en-US" sz="1100" dirty="0" smtClean="0">
                    <a:solidFill>
                      <a:schemeClr val="bg1"/>
                    </a:solidFill>
                    <a:latin typeface="Century" pitchFamily="18" charset="0"/>
                  </a:rPr>
                  <a:t> </a:t>
                </a:r>
                <a:r>
                  <a:rPr lang="en-US" altLang="ja-JP" sz="1100" dirty="0" smtClean="0">
                    <a:solidFill>
                      <a:schemeClr val="bg1"/>
                    </a:solidFill>
                    <a:latin typeface="Century" pitchFamily="18" charset="0"/>
                  </a:rPr>
                  <a:t>[pg/ml]</a:t>
                </a:r>
                <a:endParaRPr lang="ja-JP" altLang="en-US" sz="1100" dirty="0">
                  <a:solidFill>
                    <a:schemeClr val="bg1"/>
                  </a:solidFill>
                  <a:latin typeface="Century" pitchFamily="18" charset="0"/>
                </a:endParaRPr>
              </a:p>
            </c:rich>
          </c:tx>
          <c:layout/>
          <c:overlay val="0"/>
        </c:title>
        <c:numFmt formatCode="0.00" sourceLinked="1"/>
        <c:majorTickMark val="out"/>
        <c:minorTickMark val="none"/>
        <c:tickLblPos val="nextTo"/>
        <c:spPr>
          <a:ln>
            <a:solidFill>
              <a:schemeClr val="bg1"/>
            </a:solidFill>
          </a:ln>
        </c:spPr>
        <c:txPr>
          <a:bodyPr/>
          <a:lstStyle/>
          <a:p>
            <a:pPr>
              <a:defRPr sz="1200">
                <a:solidFill>
                  <a:schemeClr val="bg1"/>
                </a:solidFill>
                <a:latin typeface="Century" pitchFamily="18" charset="0"/>
              </a:defRPr>
            </a:pPr>
            <a:endParaRPr lang="ja-JP"/>
          </a:p>
        </c:txPr>
        <c:crossAx val="137171328"/>
        <c:crosses val="autoZero"/>
        <c:crossBetween val="midCat"/>
      </c:valAx>
    </c:plotArea>
    <c:legend>
      <c:legendPos val="t"/>
      <c:legendEntry>
        <c:idx val="0"/>
        <c:delete val="1"/>
      </c:legendEntry>
      <c:legendEntry>
        <c:idx val="1"/>
        <c:txPr>
          <a:bodyPr/>
          <a:lstStyle/>
          <a:p>
            <a:pPr>
              <a:defRPr sz="1050">
                <a:solidFill>
                  <a:schemeClr val="bg1"/>
                </a:solidFill>
                <a:latin typeface="Century" pitchFamily="18" charset="0"/>
              </a:defRPr>
            </a:pPr>
            <a:endParaRPr lang="ja-JP"/>
          </a:p>
        </c:txPr>
      </c:legendEntry>
      <c:legendEntry>
        <c:idx val="2"/>
        <c:txPr>
          <a:bodyPr/>
          <a:lstStyle/>
          <a:p>
            <a:pPr>
              <a:defRPr sz="1050">
                <a:solidFill>
                  <a:schemeClr val="bg1"/>
                </a:solidFill>
                <a:latin typeface="Century" pitchFamily="18" charset="0"/>
              </a:defRPr>
            </a:pPr>
            <a:endParaRPr lang="ja-JP"/>
          </a:p>
        </c:txPr>
      </c:legendEntry>
      <c:legendEntry>
        <c:idx val="3"/>
        <c:delete val="1"/>
      </c:legendEntry>
      <c:layout/>
      <c:overlay val="0"/>
      <c:txPr>
        <a:bodyPr/>
        <a:lstStyle/>
        <a:p>
          <a:pPr>
            <a:defRPr sz="1050"/>
          </a:pPr>
          <a:endParaRPr lang="ja-JP"/>
        </a:p>
      </c:txPr>
    </c:legend>
    <c:plotVisOnly val="1"/>
    <c:dispBlanksAs val="gap"/>
    <c:showDLblsOverMax val="0"/>
  </c:chart>
  <c:spPr>
    <a:solidFill>
      <a:sysClr val="window" lastClr="FFFFFF"/>
    </a:solidFill>
    <a:ln>
      <a:solidFill>
        <a:sysClr val="window" lastClr="FFFFFF"/>
      </a:solidFill>
    </a:ln>
  </c:spPr>
  <c:txPr>
    <a:bodyPr/>
    <a:lstStyle/>
    <a:p>
      <a:pPr>
        <a:defRPr sz="1800"/>
      </a:pPr>
      <a:endParaRPr lang="ja-JP"/>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6778" cy="33795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90426" y="0"/>
            <a:ext cx="4276778" cy="337958"/>
          </a:xfrm>
          <a:prstGeom prst="rect">
            <a:avLst/>
          </a:prstGeom>
        </p:spPr>
        <p:txBody>
          <a:bodyPr vert="horz" lIns="91440" tIns="45720" rIns="91440" bIns="45720" rtlCol="0"/>
          <a:lstStyle>
            <a:lvl1pPr algn="r">
              <a:defRPr sz="1200"/>
            </a:lvl1pPr>
          </a:lstStyle>
          <a:p>
            <a:fld id="{4B769254-0AC0-4D9A-8951-BDDC3B472CE5}" type="datetimeFigureOut">
              <a:rPr kumimoji="1" lang="ja-JP" altLang="en-US" smtClean="0"/>
              <a:t>2019/7/29</a:t>
            </a:fld>
            <a:endParaRPr kumimoji="1" lang="ja-JP" altLang="en-US"/>
          </a:p>
        </p:txBody>
      </p:sp>
      <p:sp>
        <p:nvSpPr>
          <p:cNvPr id="4" name="フッター プレースホルダー 3"/>
          <p:cNvSpPr>
            <a:spLocks noGrp="1"/>
          </p:cNvSpPr>
          <p:nvPr>
            <p:ph type="ftr" sz="quarter" idx="2"/>
          </p:nvPr>
        </p:nvSpPr>
        <p:spPr>
          <a:xfrm>
            <a:off x="0" y="6397806"/>
            <a:ext cx="4276778" cy="33795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90426" y="6397806"/>
            <a:ext cx="4276778" cy="337957"/>
          </a:xfrm>
          <a:prstGeom prst="rect">
            <a:avLst/>
          </a:prstGeom>
        </p:spPr>
        <p:txBody>
          <a:bodyPr vert="horz" lIns="91440" tIns="45720" rIns="91440" bIns="45720" rtlCol="0" anchor="b"/>
          <a:lstStyle>
            <a:lvl1pPr algn="r">
              <a:defRPr sz="1200"/>
            </a:lvl1pPr>
          </a:lstStyle>
          <a:p>
            <a:fld id="{C6968947-C8FA-42FD-B710-793DBE268650}" type="slidenum">
              <a:rPr kumimoji="1" lang="ja-JP" altLang="en-US" smtClean="0"/>
              <a:t>‹#›</a:t>
            </a:fld>
            <a:endParaRPr kumimoji="1" lang="ja-JP" altLang="en-US"/>
          </a:p>
        </p:txBody>
      </p:sp>
    </p:spTree>
    <p:extLst>
      <p:ext uri="{BB962C8B-B14F-4D97-AF65-F5344CB8AC3E}">
        <p14:creationId xmlns:p14="http://schemas.microsoft.com/office/powerpoint/2010/main" val="1417318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6778" cy="33795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90426" y="0"/>
            <a:ext cx="4276778" cy="337958"/>
          </a:xfrm>
          <a:prstGeom prst="rect">
            <a:avLst/>
          </a:prstGeom>
        </p:spPr>
        <p:txBody>
          <a:bodyPr vert="horz" lIns="91440" tIns="45720" rIns="91440" bIns="45720" rtlCol="0"/>
          <a:lstStyle>
            <a:lvl1pPr algn="r">
              <a:defRPr sz="1200"/>
            </a:lvl1pPr>
          </a:lstStyle>
          <a:p>
            <a:fld id="{BBBE1E50-C177-4A22-9935-AD093C540801}" type="datetimeFigureOut">
              <a:rPr kumimoji="1" lang="ja-JP" altLang="en-US" smtClean="0"/>
              <a:t>2019/7/29</a:t>
            </a:fld>
            <a:endParaRPr kumimoji="1" lang="ja-JP" altLang="en-US"/>
          </a:p>
        </p:txBody>
      </p:sp>
      <p:sp>
        <p:nvSpPr>
          <p:cNvPr id="4" name="スライド イメージ プレースホルダー 3"/>
          <p:cNvSpPr>
            <a:spLocks noGrp="1" noRot="1" noChangeAspect="1"/>
          </p:cNvSpPr>
          <p:nvPr>
            <p:ph type="sldImg" idx="2"/>
          </p:nvPr>
        </p:nvSpPr>
        <p:spPr>
          <a:xfrm>
            <a:off x="2914650" y="841375"/>
            <a:ext cx="4040188" cy="22733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6949" y="3241586"/>
            <a:ext cx="7895590" cy="265220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397806"/>
            <a:ext cx="4276778" cy="33795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90426" y="6397806"/>
            <a:ext cx="4276778" cy="337957"/>
          </a:xfrm>
          <a:prstGeom prst="rect">
            <a:avLst/>
          </a:prstGeom>
        </p:spPr>
        <p:txBody>
          <a:bodyPr vert="horz" lIns="91440" tIns="45720" rIns="91440" bIns="45720" rtlCol="0" anchor="b"/>
          <a:lstStyle>
            <a:lvl1pPr algn="r">
              <a:defRPr sz="1200"/>
            </a:lvl1pPr>
          </a:lstStyle>
          <a:p>
            <a:fld id="{6E9CEFFE-D264-417F-9564-1E1C3517EDE6}" type="slidenum">
              <a:rPr kumimoji="1" lang="ja-JP" altLang="en-US" smtClean="0"/>
              <a:t>‹#›</a:t>
            </a:fld>
            <a:endParaRPr kumimoji="1" lang="ja-JP" altLang="en-US"/>
          </a:p>
        </p:txBody>
      </p:sp>
    </p:spTree>
    <p:extLst>
      <p:ext uri="{BB962C8B-B14F-4D97-AF65-F5344CB8AC3E}">
        <p14:creationId xmlns:p14="http://schemas.microsoft.com/office/powerpoint/2010/main" val="34779714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①　</a:t>
            </a:r>
            <a:r>
              <a:rPr kumimoji="1" lang="en-US" altLang="ja-JP" dirty="0" smtClean="0"/>
              <a:t> Since </a:t>
            </a:r>
            <a:r>
              <a:rPr kumimoji="1" lang="ja-JP" altLang="en-US" dirty="0" smtClean="0"/>
              <a:t>２００２</a:t>
            </a:r>
            <a:r>
              <a:rPr kumimoji="1" lang="en-US" altLang="ja-JP" dirty="0" smtClean="0"/>
              <a:t>, annual health examinations have been </a:t>
            </a:r>
            <a:r>
              <a:rPr kumimoji="1" lang="ja-JP" altLang="en-US" dirty="0" err="1" smtClean="0"/>
              <a:t>ｃ</a:t>
            </a:r>
            <a:r>
              <a:rPr kumimoji="1" lang="en-US" altLang="ja-JP" dirty="0" err="1" smtClean="0"/>
              <a:t>onducted</a:t>
            </a:r>
            <a:r>
              <a:rPr kumimoji="1" lang="en-US" altLang="ja-JP" dirty="0" smtClean="0"/>
              <a:t> on inhabitants of the herbicide/dioxin sprayed areas and control areas in Vietnam</a:t>
            </a:r>
            <a:r>
              <a:rPr kumimoji="1" lang="ja-JP" altLang="en-US" dirty="0" smtClean="0"/>
              <a:t>　</a:t>
            </a:r>
            <a:r>
              <a:rPr kumimoji="1" lang="en-US" altLang="ja-JP" dirty="0" smtClean="0"/>
              <a:t>continuously</a:t>
            </a:r>
            <a:r>
              <a:rPr kumimoji="1" lang="ja-JP" altLang="en-US" baseline="0" dirty="0" smtClean="0"/>
              <a:t> </a:t>
            </a:r>
            <a:r>
              <a:rPr kumimoji="1" lang="en-US" altLang="ja-JP" baseline="0" dirty="0" smtClean="0"/>
              <a:t>until </a:t>
            </a:r>
            <a:r>
              <a:rPr kumimoji="1" lang="en-US" altLang="ja-JP" dirty="0" smtClean="0"/>
              <a:t>2013.</a:t>
            </a:r>
          </a:p>
          <a:p>
            <a:r>
              <a:rPr kumimoji="1" lang="ja-JP" altLang="en-US" dirty="0" smtClean="0"/>
              <a:t>②　</a:t>
            </a:r>
            <a:r>
              <a:rPr kumimoji="1" lang="en-US" altLang="ja-JP" dirty="0" smtClean="0"/>
              <a:t>Using GPS system, we could confirm the herbicide sprayed area precisely.</a:t>
            </a:r>
          </a:p>
          <a:p>
            <a:r>
              <a:rPr kumimoji="1" lang="en-US" altLang="ja-JP" dirty="0" smtClean="0"/>
              <a:t>③</a:t>
            </a:r>
            <a:r>
              <a:rPr kumimoji="1" lang="ja-JP" altLang="en-US" dirty="0" smtClean="0"/>
              <a:t>　</a:t>
            </a:r>
            <a:r>
              <a:rPr kumimoji="1" lang="en-US" altLang="ja-JP" dirty="0" smtClean="0"/>
              <a:t>Dioxin levels in human specimens such as serum, breast milk and adipose tissues were significantly higher in the sprayed areas than in the control areas. </a:t>
            </a:r>
          </a:p>
          <a:p>
            <a:r>
              <a:rPr kumimoji="1" lang="ja-JP" altLang="en-US" dirty="0" smtClean="0"/>
              <a:t>④　</a:t>
            </a:r>
            <a:r>
              <a:rPr kumimoji="1" lang="en-US" altLang="ja-JP" dirty="0" smtClean="0"/>
              <a:t>It was found that human dioxin levels were related to sister chromatid exchange (SCE) </a:t>
            </a:r>
          </a:p>
          <a:p>
            <a:r>
              <a:rPr kumimoji="1" lang="ja-JP" altLang="en-US" dirty="0" smtClean="0"/>
              <a:t>⑤　</a:t>
            </a:r>
            <a:r>
              <a:rPr kumimoji="1" lang="en-US" altLang="ja-JP" dirty="0" smtClean="0"/>
              <a:t>Especially, some steroid hormones</a:t>
            </a:r>
            <a:r>
              <a:rPr kumimoji="1" lang="ja-JP" altLang="en-US" baseline="0" dirty="0" smtClean="0"/>
              <a:t> </a:t>
            </a:r>
            <a:r>
              <a:rPr kumimoji="1" lang="en-US" altLang="ja-JP" baseline="0" dirty="0" smtClean="0"/>
              <a:t>were found </a:t>
            </a:r>
            <a:r>
              <a:rPr kumimoji="1" lang="en-US" altLang="ja-JP" baseline="0" smtClean="0"/>
              <a:t>to be effected </a:t>
            </a:r>
            <a:r>
              <a:rPr kumimoji="1" lang="en-US" altLang="ja-JP" baseline="0" dirty="0" smtClean="0"/>
              <a:t>by dioxin at the first time in the world and it was published in European Journal of Endocrinology in 2013.</a:t>
            </a:r>
            <a:endParaRPr kumimoji="1" lang="en-US" altLang="ja-JP" dirty="0" smtClean="0"/>
          </a:p>
          <a:p>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8D1C1E-0D17-473F-9D61-26F378D003C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0322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49E41AC-C6AB-4734-AC4E-0DB1C0DDCFFE}" type="datetimeFigureOut">
              <a:rPr kumimoji="1" lang="ja-JP" altLang="en-US" smtClean="0"/>
              <a:t>2019/7/29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1CFDE09-CF14-45E5-BF75-FBFE0F68B0CF}" type="slidenum">
              <a:rPr kumimoji="1" lang="ja-JP" altLang="en-US" smtClean="0"/>
              <a:t>‹#›</a:t>
            </a:fld>
            <a:endParaRPr kumimoji="1" lang="ja-JP" altLang="en-US"/>
          </a:p>
        </p:txBody>
      </p:sp>
    </p:spTree>
    <p:extLst>
      <p:ext uri="{BB962C8B-B14F-4D97-AF65-F5344CB8AC3E}">
        <p14:creationId xmlns:p14="http://schemas.microsoft.com/office/powerpoint/2010/main" val="3138487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49E41AC-C6AB-4734-AC4E-0DB1C0DDCFFE}" type="datetimeFigureOut">
              <a:rPr kumimoji="1" lang="ja-JP" altLang="en-US" smtClean="0"/>
              <a:t>2019/7/29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1CFDE09-CF14-45E5-BF75-FBFE0F68B0CF}" type="slidenum">
              <a:rPr kumimoji="1" lang="ja-JP" altLang="en-US" smtClean="0"/>
              <a:t>‹#›</a:t>
            </a:fld>
            <a:endParaRPr kumimoji="1" lang="ja-JP" altLang="en-US"/>
          </a:p>
        </p:txBody>
      </p:sp>
    </p:spTree>
    <p:extLst>
      <p:ext uri="{BB962C8B-B14F-4D97-AF65-F5344CB8AC3E}">
        <p14:creationId xmlns:p14="http://schemas.microsoft.com/office/powerpoint/2010/main" val="311417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49E41AC-C6AB-4734-AC4E-0DB1C0DDCFFE}" type="datetimeFigureOut">
              <a:rPr kumimoji="1" lang="ja-JP" altLang="en-US" smtClean="0"/>
              <a:t>2019/7/29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1CFDE09-CF14-45E5-BF75-FBFE0F68B0CF}" type="slidenum">
              <a:rPr kumimoji="1" lang="ja-JP" altLang="en-US" smtClean="0"/>
              <a:t>‹#›</a:t>
            </a:fld>
            <a:endParaRPr kumimoji="1" lang="ja-JP" altLang="en-US"/>
          </a:p>
        </p:txBody>
      </p:sp>
    </p:spTree>
    <p:extLst>
      <p:ext uri="{BB962C8B-B14F-4D97-AF65-F5344CB8AC3E}">
        <p14:creationId xmlns:p14="http://schemas.microsoft.com/office/powerpoint/2010/main" val="3162317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p>
            <a:fld id="{309A1BC0-940E-4643-8C24-AD3C976A5AD1}" type="datetimeFigureOut">
              <a:rPr lang="ja-JP" altLang="en-US" smtClean="0">
                <a:solidFill>
                  <a:prstClr val="white">
                    <a:tint val="75000"/>
                  </a:prstClr>
                </a:solidFill>
              </a:rPr>
              <a:pPr/>
              <a:t>2019/7/29</a:t>
            </a:fld>
            <a:endParaRPr lang="ja-JP" altLang="en-US" dirty="0">
              <a:solidFill>
                <a:prstClr val="white">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white">
                  <a:tint val="75000"/>
                </a:prstClr>
              </a:solidFill>
            </a:endParaRPr>
          </a:p>
        </p:txBody>
      </p:sp>
      <p:sp>
        <p:nvSpPr>
          <p:cNvPr id="6" name="スライド番号プレースホルダ 5"/>
          <p:cNvSpPr>
            <a:spLocks noGrp="1"/>
          </p:cNvSpPr>
          <p:nvPr>
            <p:ph type="sldNum" sz="quarter" idx="12"/>
          </p:nvPr>
        </p:nvSpPr>
        <p:spPr/>
        <p:txBody>
          <a:bodyPr/>
          <a:lstStyle/>
          <a:p>
            <a:fld id="{57F8CCE6-6489-0F4D-9D24-B85F28A186C7}" type="slidenum">
              <a:rPr lang="ja-JP" altLang="en-US" smtClean="0">
                <a:solidFill>
                  <a:prstClr val="white">
                    <a:tint val="75000"/>
                  </a:prstClr>
                </a:solidFill>
              </a:rPr>
              <a:pPr/>
              <a:t>‹#›</a:t>
            </a:fld>
            <a:endParaRPr lang="ja-JP" altLang="en-US" dirty="0">
              <a:solidFill>
                <a:prstClr val="white">
                  <a:tint val="75000"/>
                </a:prstClr>
              </a:solidFill>
            </a:endParaRPr>
          </a:p>
        </p:txBody>
      </p:sp>
    </p:spTree>
    <p:extLst>
      <p:ext uri="{BB962C8B-B14F-4D97-AF65-F5344CB8AC3E}">
        <p14:creationId xmlns:p14="http://schemas.microsoft.com/office/powerpoint/2010/main" val="3485092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309A1BC0-940E-4643-8C24-AD3C976A5AD1}" type="datetimeFigureOut">
              <a:rPr lang="ja-JP" altLang="en-US" smtClean="0">
                <a:solidFill>
                  <a:prstClr val="white">
                    <a:tint val="75000"/>
                  </a:prstClr>
                </a:solidFill>
              </a:rPr>
              <a:pPr/>
              <a:t>2019/7/29</a:t>
            </a:fld>
            <a:endParaRPr lang="ja-JP" altLang="en-US" dirty="0">
              <a:solidFill>
                <a:prstClr val="white">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white">
                  <a:tint val="75000"/>
                </a:prstClr>
              </a:solidFill>
            </a:endParaRPr>
          </a:p>
        </p:txBody>
      </p:sp>
      <p:sp>
        <p:nvSpPr>
          <p:cNvPr id="6" name="スライド番号プレースホルダ 5"/>
          <p:cNvSpPr>
            <a:spLocks noGrp="1"/>
          </p:cNvSpPr>
          <p:nvPr>
            <p:ph type="sldNum" sz="quarter" idx="12"/>
          </p:nvPr>
        </p:nvSpPr>
        <p:spPr/>
        <p:txBody>
          <a:bodyPr/>
          <a:lstStyle/>
          <a:p>
            <a:fld id="{57F8CCE6-6489-0F4D-9D24-B85F28A186C7}" type="slidenum">
              <a:rPr lang="ja-JP" altLang="en-US" smtClean="0">
                <a:solidFill>
                  <a:prstClr val="white">
                    <a:tint val="75000"/>
                  </a:prstClr>
                </a:solidFill>
              </a:rPr>
              <a:pPr/>
              <a:t>‹#›</a:t>
            </a:fld>
            <a:endParaRPr lang="ja-JP" altLang="en-US" dirty="0">
              <a:solidFill>
                <a:prstClr val="white">
                  <a:tint val="75000"/>
                </a:prstClr>
              </a:solidFill>
            </a:endParaRPr>
          </a:p>
        </p:txBody>
      </p:sp>
    </p:spTree>
    <p:extLst>
      <p:ext uri="{BB962C8B-B14F-4D97-AF65-F5344CB8AC3E}">
        <p14:creationId xmlns:p14="http://schemas.microsoft.com/office/powerpoint/2010/main" val="2579027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p>
            <a:fld id="{309A1BC0-940E-4643-8C24-AD3C976A5AD1}" type="datetimeFigureOut">
              <a:rPr lang="ja-JP" altLang="en-US" smtClean="0">
                <a:solidFill>
                  <a:prstClr val="white">
                    <a:tint val="75000"/>
                  </a:prstClr>
                </a:solidFill>
              </a:rPr>
              <a:pPr/>
              <a:t>2019/7/29</a:t>
            </a:fld>
            <a:endParaRPr lang="ja-JP" altLang="en-US" dirty="0">
              <a:solidFill>
                <a:prstClr val="white">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white">
                  <a:tint val="75000"/>
                </a:prstClr>
              </a:solidFill>
            </a:endParaRPr>
          </a:p>
        </p:txBody>
      </p:sp>
      <p:sp>
        <p:nvSpPr>
          <p:cNvPr id="6" name="スライド番号プレースホルダ 5"/>
          <p:cNvSpPr>
            <a:spLocks noGrp="1"/>
          </p:cNvSpPr>
          <p:nvPr>
            <p:ph type="sldNum" sz="quarter" idx="12"/>
          </p:nvPr>
        </p:nvSpPr>
        <p:spPr/>
        <p:txBody>
          <a:bodyPr/>
          <a:lstStyle/>
          <a:p>
            <a:fld id="{57F8CCE6-6489-0F4D-9D24-B85F28A186C7}" type="slidenum">
              <a:rPr lang="ja-JP" altLang="en-US" smtClean="0">
                <a:solidFill>
                  <a:prstClr val="white">
                    <a:tint val="75000"/>
                  </a:prstClr>
                </a:solidFill>
              </a:rPr>
              <a:pPr/>
              <a:t>‹#›</a:t>
            </a:fld>
            <a:endParaRPr lang="ja-JP" altLang="en-US" dirty="0">
              <a:solidFill>
                <a:prstClr val="white">
                  <a:tint val="75000"/>
                </a:prstClr>
              </a:solidFill>
            </a:endParaRPr>
          </a:p>
        </p:txBody>
      </p:sp>
    </p:spTree>
    <p:extLst>
      <p:ext uri="{BB962C8B-B14F-4D97-AF65-F5344CB8AC3E}">
        <p14:creationId xmlns:p14="http://schemas.microsoft.com/office/powerpoint/2010/main" val="888886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p>
            <a:fld id="{309A1BC0-940E-4643-8C24-AD3C976A5AD1}" type="datetimeFigureOut">
              <a:rPr lang="ja-JP" altLang="en-US" smtClean="0">
                <a:solidFill>
                  <a:prstClr val="white">
                    <a:tint val="75000"/>
                  </a:prstClr>
                </a:solidFill>
              </a:rPr>
              <a:pPr/>
              <a:t>2019/7/29</a:t>
            </a:fld>
            <a:endParaRPr lang="ja-JP" altLang="en-US" dirty="0">
              <a:solidFill>
                <a:prstClr val="white">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white">
                  <a:tint val="75000"/>
                </a:prstClr>
              </a:solidFill>
            </a:endParaRPr>
          </a:p>
        </p:txBody>
      </p:sp>
      <p:sp>
        <p:nvSpPr>
          <p:cNvPr id="7" name="スライド番号プレースホルダ 6"/>
          <p:cNvSpPr>
            <a:spLocks noGrp="1"/>
          </p:cNvSpPr>
          <p:nvPr>
            <p:ph type="sldNum" sz="quarter" idx="12"/>
          </p:nvPr>
        </p:nvSpPr>
        <p:spPr/>
        <p:txBody>
          <a:bodyPr/>
          <a:lstStyle/>
          <a:p>
            <a:fld id="{57F8CCE6-6489-0F4D-9D24-B85F28A186C7}" type="slidenum">
              <a:rPr lang="ja-JP" altLang="en-US" smtClean="0">
                <a:solidFill>
                  <a:prstClr val="white">
                    <a:tint val="75000"/>
                  </a:prstClr>
                </a:solidFill>
              </a:rPr>
              <a:pPr/>
              <a:t>‹#›</a:t>
            </a:fld>
            <a:endParaRPr lang="ja-JP" altLang="en-US" dirty="0">
              <a:solidFill>
                <a:prstClr val="white">
                  <a:tint val="75000"/>
                </a:prstClr>
              </a:solidFill>
            </a:endParaRPr>
          </a:p>
        </p:txBody>
      </p:sp>
    </p:spTree>
    <p:extLst>
      <p:ext uri="{BB962C8B-B14F-4D97-AF65-F5344CB8AC3E}">
        <p14:creationId xmlns:p14="http://schemas.microsoft.com/office/powerpoint/2010/main" val="3204657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p>
            <a:fld id="{309A1BC0-940E-4643-8C24-AD3C976A5AD1}" type="datetimeFigureOut">
              <a:rPr lang="ja-JP" altLang="en-US" smtClean="0">
                <a:solidFill>
                  <a:prstClr val="white">
                    <a:tint val="75000"/>
                  </a:prstClr>
                </a:solidFill>
              </a:rPr>
              <a:pPr/>
              <a:t>2019/7/29</a:t>
            </a:fld>
            <a:endParaRPr lang="ja-JP" altLang="en-US" dirty="0">
              <a:solidFill>
                <a:prstClr val="white">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white">
                  <a:tint val="75000"/>
                </a:prstClr>
              </a:solidFill>
            </a:endParaRPr>
          </a:p>
        </p:txBody>
      </p:sp>
      <p:sp>
        <p:nvSpPr>
          <p:cNvPr id="9" name="スライド番号プレースホルダ 8"/>
          <p:cNvSpPr>
            <a:spLocks noGrp="1"/>
          </p:cNvSpPr>
          <p:nvPr>
            <p:ph type="sldNum" sz="quarter" idx="12"/>
          </p:nvPr>
        </p:nvSpPr>
        <p:spPr/>
        <p:txBody>
          <a:bodyPr/>
          <a:lstStyle/>
          <a:p>
            <a:fld id="{57F8CCE6-6489-0F4D-9D24-B85F28A186C7}" type="slidenum">
              <a:rPr lang="ja-JP" altLang="en-US" smtClean="0">
                <a:solidFill>
                  <a:prstClr val="white">
                    <a:tint val="75000"/>
                  </a:prstClr>
                </a:solidFill>
              </a:rPr>
              <a:pPr/>
              <a:t>‹#›</a:t>
            </a:fld>
            <a:endParaRPr lang="ja-JP" altLang="en-US" dirty="0">
              <a:solidFill>
                <a:prstClr val="white">
                  <a:tint val="75000"/>
                </a:prstClr>
              </a:solidFill>
            </a:endParaRPr>
          </a:p>
        </p:txBody>
      </p:sp>
    </p:spTree>
    <p:extLst>
      <p:ext uri="{BB962C8B-B14F-4D97-AF65-F5344CB8AC3E}">
        <p14:creationId xmlns:p14="http://schemas.microsoft.com/office/powerpoint/2010/main" val="113562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p>
            <a:fld id="{309A1BC0-940E-4643-8C24-AD3C976A5AD1}" type="datetimeFigureOut">
              <a:rPr lang="ja-JP" altLang="en-US" smtClean="0">
                <a:solidFill>
                  <a:prstClr val="white">
                    <a:tint val="75000"/>
                  </a:prstClr>
                </a:solidFill>
              </a:rPr>
              <a:pPr/>
              <a:t>2019/7/29</a:t>
            </a:fld>
            <a:endParaRPr lang="ja-JP" altLang="en-US" dirty="0">
              <a:solidFill>
                <a:prstClr val="white">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white">
                  <a:tint val="75000"/>
                </a:prstClr>
              </a:solidFill>
            </a:endParaRPr>
          </a:p>
        </p:txBody>
      </p:sp>
      <p:sp>
        <p:nvSpPr>
          <p:cNvPr id="5" name="スライド番号プレースホルダ 4"/>
          <p:cNvSpPr>
            <a:spLocks noGrp="1"/>
          </p:cNvSpPr>
          <p:nvPr>
            <p:ph type="sldNum" sz="quarter" idx="12"/>
          </p:nvPr>
        </p:nvSpPr>
        <p:spPr/>
        <p:txBody>
          <a:bodyPr/>
          <a:lstStyle/>
          <a:p>
            <a:fld id="{57F8CCE6-6489-0F4D-9D24-B85F28A186C7}" type="slidenum">
              <a:rPr lang="ja-JP" altLang="en-US" smtClean="0">
                <a:solidFill>
                  <a:prstClr val="white">
                    <a:tint val="75000"/>
                  </a:prstClr>
                </a:solidFill>
              </a:rPr>
              <a:pPr/>
              <a:t>‹#›</a:t>
            </a:fld>
            <a:endParaRPr lang="ja-JP" altLang="en-US" dirty="0">
              <a:solidFill>
                <a:prstClr val="white">
                  <a:tint val="75000"/>
                </a:prstClr>
              </a:solidFill>
            </a:endParaRPr>
          </a:p>
        </p:txBody>
      </p:sp>
    </p:spTree>
    <p:extLst>
      <p:ext uri="{BB962C8B-B14F-4D97-AF65-F5344CB8AC3E}">
        <p14:creationId xmlns:p14="http://schemas.microsoft.com/office/powerpoint/2010/main" val="836670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309A1BC0-940E-4643-8C24-AD3C976A5AD1}" type="datetimeFigureOut">
              <a:rPr lang="ja-JP" altLang="en-US" smtClean="0">
                <a:solidFill>
                  <a:prstClr val="white">
                    <a:tint val="75000"/>
                  </a:prstClr>
                </a:solidFill>
              </a:rPr>
              <a:pPr/>
              <a:t>2019/7/29</a:t>
            </a:fld>
            <a:endParaRPr lang="ja-JP" altLang="en-US" dirty="0">
              <a:solidFill>
                <a:prstClr val="white">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white">
                  <a:tint val="75000"/>
                </a:prstClr>
              </a:solidFill>
            </a:endParaRPr>
          </a:p>
        </p:txBody>
      </p:sp>
      <p:sp>
        <p:nvSpPr>
          <p:cNvPr id="4" name="スライド番号プレースホルダ 3"/>
          <p:cNvSpPr>
            <a:spLocks noGrp="1"/>
          </p:cNvSpPr>
          <p:nvPr>
            <p:ph type="sldNum" sz="quarter" idx="12"/>
          </p:nvPr>
        </p:nvSpPr>
        <p:spPr/>
        <p:txBody>
          <a:bodyPr/>
          <a:lstStyle/>
          <a:p>
            <a:fld id="{57F8CCE6-6489-0F4D-9D24-B85F28A186C7}" type="slidenum">
              <a:rPr lang="ja-JP" altLang="en-US" smtClean="0">
                <a:solidFill>
                  <a:prstClr val="white">
                    <a:tint val="75000"/>
                  </a:prstClr>
                </a:solidFill>
              </a:rPr>
              <a:pPr/>
              <a:t>‹#›</a:t>
            </a:fld>
            <a:endParaRPr lang="ja-JP" altLang="en-US" dirty="0">
              <a:solidFill>
                <a:prstClr val="white">
                  <a:tint val="75000"/>
                </a:prstClr>
              </a:solidFill>
            </a:endParaRPr>
          </a:p>
        </p:txBody>
      </p:sp>
    </p:spTree>
    <p:extLst>
      <p:ext uri="{BB962C8B-B14F-4D97-AF65-F5344CB8AC3E}">
        <p14:creationId xmlns:p14="http://schemas.microsoft.com/office/powerpoint/2010/main" val="2520932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309A1BC0-940E-4643-8C24-AD3C976A5AD1}" type="datetimeFigureOut">
              <a:rPr lang="ja-JP" altLang="en-US" smtClean="0">
                <a:solidFill>
                  <a:prstClr val="white">
                    <a:tint val="75000"/>
                  </a:prstClr>
                </a:solidFill>
              </a:rPr>
              <a:pPr/>
              <a:t>2019/7/29</a:t>
            </a:fld>
            <a:endParaRPr lang="ja-JP" altLang="en-US" dirty="0">
              <a:solidFill>
                <a:prstClr val="white">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white">
                  <a:tint val="75000"/>
                </a:prstClr>
              </a:solidFill>
            </a:endParaRPr>
          </a:p>
        </p:txBody>
      </p:sp>
      <p:sp>
        <p:nvSpPr>
          <p:cNvPr id="7" name="スライド番号プレースホルダ 6"/>
          <p:cNvSpPr>
            <a:spLocks noGrp="1"/>
          </p:cNvSpPr>
          <p:nvPr>
            <p:ph type="sldNum" sz="quarter" idx="12"/>
          </p:nvPr>
        </p:nvSpPr>
        <p:spPr/>
        <p:txBody>
          <a:bodyPr/>
          <a:lstStyle/>
          <a:p>
            <a:fld id="{57F8CCE6-6489-0F4D-9D24-B85F28A186C7}" type="slidenum">
              <a:rPr lang="ja-JP" altLang="en-US" smtClean="0">
                <a:solidFill>
                  <a:prstClr val="white">
                    <a:tint val="75000"/>
                  </a:prstClr>
                </a:solidFill>
              </a:rPr>
              <a:pPr/>
              <a:t>‹#›</a:t>
            </a:fld>
            <a:endParaRPr lang="ja-JP" altLang="en-US" dirty="0">
              <a:solidFill>
                <a:prstClr val="white">
                  <a:tint val="75000"/>
                </a:prstClr>
              </a:solidFill>
            </a:endParaRPr>
          </a:p>
        </p:txBody>
      </p:sp>
    </p:spTree>
    <p:extLst>
      <p:ext uri="{BB962C8B-B14F-4D97-AF65-F5344CB8AC3E}">
        <p14:creationId xmlns:p14="http://schemas.microsoft.com/office/powerpoint/2010/main" val="3768482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49E41AC-C6AB-4734-AC4E-0DB1C0DDCFFE}" type="datetimeFigureOut">
              <a:rPr kumimoji="1" lang="ja-JP" altLang="en-US" smtClean="0"/>
              <a:t>2019/7/29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1CFDE09-CF14-45E5-BF75-FBFE0F68B0CF}" type="slidenum">
              <a:rPr kumimoji="1" lang="ja-JP" altLang="en-US" smtClean="0"/>
              <a:t>‹#›</a:t>
            </a:fld>
            <a:endParaRPr kumimoji="1" lang="ja-JP" altLang="en-US"/>
          </a:p>
        </p:txBody>
      </p:sp>
    </p:spTree>
    <p:extLst>
      <p:ext uri="{BB962C8B-B14F-4D97-AF65-F5344CB8AC3E}">
        <p14:creationId xmlns:p14="http://schemas.microsoft.com/office/powerpoint/2010/main" val="1536313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dirty="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309A1BC0-940E-4643-8C24-AD3C976A5AD1}" type="datetimeFigureOut">
              <a:rPr lang="ja-JP" altLang="en-US" smtClean="0">
                <a:solidFill>
                  <a:prstClr val="white">
                    <a:tint val="75000"/>
                  </a:prstClr>
                </a:solidFill>
              </a:rPr>
              <a:pPr/>
              <a:t>2019/7/29</a:t>
            </a:fld>
            <a:endParaRPr lang="ja-JP" altLang="en-US" dirty="0">
              <a:solidFill>
                <a:prstClr val="white">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white">
                  <a:tint val="75000"/>
                </a:prstClr>
              </a:solidFill>
            </a:endParaRPr>
          </a:p>
        </p:txBody>
      </p:sp>
      <p:sp>
        <p:nvSpPr>
          <p:cNvPr id="7" name="スライド番号プレースホルダ 6"/>
          <p:cNvSpPr>
            <a:spLocks noGrp="1"/>
          </p:cNvSpPr>
          <p:nvPr>
            <p:ph type="sldNum" sz="quarter" idx="12"/>
          </p:nvPr>
        </p:nvSpPr>
        <p:spPr/>
        <p:txBody>
          <a:bodyPr/>
          <a:lstStyle/>
          <a:p>
            <a:fld id="{57F8CCE6-6489-0F4D-9D24-B85F28A186C7}" type="slidenum">
              <a:rPr lang="ja-JP" altLang="en-US" smtClean="0">
                <a:solidFill>
                  <a:prstClr val="white">
                    <a:tint val="75000"/>
                  </a:prstClr>
                </a:solidFill>
              </a:rPr>
              <a:pPr/>
              <a:t>‹#›</a:t>
            </a:fld>
            <a:endParaRPr lang="ja-JP" altLang="en-US" dirty="0">
              <a:solidFill>
                <a:prstClr val="white">
                  <a:tint val="75000"/>
                </a:prstClr>
              </a:solidFill>
            </a:endParaRPr>
          </a:p>
        </p:txBody>
      </p:sp>
    </p:spTree>
    <p:extLst>
      <p:ext uri="{BB962C8B-B14F-4D97-AF65-F5344CB8AC3E}">
        <p14:creationId xmlns:p14="http://schemas.microsoft.com/office/powerpoint/2010/main" val="20503842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309A1BC0-940E-4643-8C24-AD3C976A5AD1}" type="datetimeFigureOut">
              <a:rPr lang="ja-JP" altLang="en-US" smtClean="0">
                <a:solidFill>
                  <a:prstClr val="white">
                    <a:tint val="75000"/>
                  </a:prstClr>
                </a:solidFill>
              </a:rPr>
              <a:pPr/>
              <a:t>2019/7/29</a:t>
            </a:fld>
            <a:endParaRPr lang="ja-JP" altLang="en-US" dirty="0">
              <a:solidFill>
                <a:prstClr val="white">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white">
                  <a:tint val="75000"/>
                </a:prstClr>
              </a:solidFill>
            </a:endParaRPr>
          </a:p>
        </p:txBody>
      </p:sp>
      <p:sp>
        <p:nvSpPr>
          <p:cNvPr id="6" name="スライド番号プレースホルダ 5"/>
          <p:cNvSpPr>
            <a:spLocks noGrp="1"/>
          </p:cNvSpPr>
          <p:nvPr>
            <p:ph type="sldNum" sz="quarter" idx="12"/>
          </p:nvPr>
        </p:nvSpPr>
        <p:spPr/>
        <p:txBody>
          <a:bodyPr/>
          <a:lstStyle/>
          <a:p>
            <a:fld id="{57F8CCE6-6489-0F4D-9D24-B85F28A186C7}" type="slidenum">
              <a:rPr lang="ja-JP" altLang="en-US" smtClean="0">
                <a:solidFill>
                  <a:prstClr val="white">
                    <a:tint val="75000"/>
                  </a:prstClr>
                </a:solidFill>
              </a:rPr>
              <a:pPr/>
              <a:t>‹#›</a:t>
            </a:fld>
            <a:endParaRPr lang="ja-JP" altLang="en-US" dirty="0">
              <a:solidFill>
                <a:prstClr val="white">
                  <a:tint val="75000"/>
                </a:prstClr>
              </a:solidFill>
            </a:endParaRPr>
          </a:p>
        </p:txBody>
      </p:sp>
    </p:spTree>
    <p:extLst>
      <p:ext uri="{BB962C8B-B14F-4D97-AF65-F5344CB8AC3E}">
        <p14:creationId xmlns:p14="http://schemas.microsoft.com/office/powerpoint/2010/main" val="4127222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09600" y="274639"/>
            <a:ext cx="80264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309A1BC0-940E-4643-8C24-AD3C976A5AD1}" type="datetimeFigureOut">
              <a:rPr lang="ja-JP" altLang="en-US" smtClean="0">
                <a:solidFill>
                  <a:prstClr val="white">
                    <a:tint val="75000"/>
                  </a:prstClr>
                </a:solidFill>
              </a:rPr>
              <a:pPr/>
              <a:t>2019/7/29</a:t>
            </a:fld>
            <a:endParaRPr lang="ja-JP" altLang="en-US" dirty="0">
              <a:solidFill>
                <a:prstClr val="white">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white">
                  <a:tint val="75000"/>
                </a:prstClr>
              </a:solidFill>
            </a:endParaRPr>
          </a:p>
        </p:txBody>
      </p:sp>
      <p:sp>
        <p:nvSpPr>
          <p:cNvPr id="6" name="スライド番号プレースホルダ 5"/>
          <p:cNvSpPr>
            <a:spLocks noGrp="1"/>
          </p:cNvSpPr>
          <p:nvPr>
            <p:ph type="sldNum" sz="quarter" idx="12"/>
          </p:nvPr>
        </p:nvSpPr>
        <p:spPr/>
        <p:txBody>
          <a:bodyPr/>
          <a:lstStyle/>
          <a:p>
            <a:fld id="{57F8CCE6-6489-0F4D-9D24-B85F28A186C7}" type="slidenum">
              <a:rPr lang="ja-JP" altLang="en-US" smtClean="0">
                <a:solidFill>
                  <a:prstClr val="white">
                    <a:tint val="75000"/>
                  </a:prstClr>
                </a:solidFill>
              </a:rPr>
              <a:pPr/>
              <a:t>‹#›</a:t>
            </a:fld>
            <a:endParaRPr lang="ja-JP" altLang="en-US" dirty="0">
              <a:solidFill>
                <a:prstClr val="white">
                  <a:tint val="75000"/>
                </a:prstClr>
              </a:solidFill>
            </a:endParaRPr>
          </a:p>
        </p:txBody>
      </p:sp>
    </p:spTree>
    <p:extLst>
      <p:ext uri="{BB962C8B-B14F-4D97-AF65-F5344CB8AC3E}">
        <p14:creationId xmlns:p14="http://schemas.microsoft.com/office/powerpoint/2010/main" val="23660073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F10CC30-8298-4E19-BABB-CF7544A5586E}" type="datetimeFigureOut">
              <a:rPr kumimoji="1" lang="ja-JP" altLang="en-US" smtClean="0"/>
              <a:t>2019/7/29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CACB911-8DB5-4C23-8EA2-6AA40C1312D3}" type="slidenum">
              <a:rPr kumimoji="1" lang="ja-JP" altLang="en-US" smtClean="0"/>
              <a:t>‹#›</a:t>
            </a:fld>
            <a:endParaRPr kumimoji="1" lang="ja-JP" altLang="en-US"/>
          </a:p>
        </p:txBody>
      </p:sp>
    </p:spTree>
    <p:extLst>
      <p:ext uri="{BB962C8B-B14F-4D97-AF65-F5344CB8AC3E}">
        <p14:creationId xmlns:p14="http://schemas.microsoft.com/office/powerpoint/2010/main" val="30242202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F10CC30-8298-4E19-BABB-CF7544A5586E}" type="datetimeFigureOut">
              <a:rPr kumimoji="1" lang="ja-JP" altLang="en-US" smtClean="0"/>
              <a:t>2019/7/29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CACB911-8DB5-4C23-8EA2-6AA40C1312D3}" type="slidenum">
              <a:rPr kumimoji="1" lang="ja-JP" altLang="en-US" smtClean="0"/>
              <a:t>‹#›</a:t>
            </a:fld>
            <a:endParaRPr kumimoji="1" lang="ja-JP" altLang="en-US"/>
          </a:p>
        </p:txBody>
      </p:sp>
    </p:spTree>
    <p:extLst>
      <p:ext uri="{BB962C8B-B14F-4D97-AF65-F5344CB8AC3E}">
        <p14:creationId xmlns:p14="http://schemas.microsoft.com/office/powerpoint/2010/main" val="37127590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F10CC30-8298-4E19-BABB-CF7544A5586E}" type="datetimeFigureOut">
              <a:rPr kumimoji="1" lang="ja-JP" altLang="en-US" smtClean="0"/>
              <a:t>2019/7/29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CACB911-8DB5-4C23-8EA2-6AA40C1312D3}" type="slidenum">
              <a:rPr kumimoji="1" lang="ja-JP" altLang="en-US" smtClean="0"/>
              <a:t>‹#›</a:t>
            </a:fld>
            <a:endParaRPr kumimoji="1" lang="ja-JP" altLang="en-US"/>
          </a:p>
        </p:txBody>
      </p:sp>
    </p:spTree>
    <p:extLst>
      <p:ext uri="{BB962C8B-B14F-4D97-AF65-F5344CB8AC3E}">
        <p14:creationId xmlns:p14="http://schemas.microsoft.com/office/powerpoint/2010/main" val="16254531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F10CC30-8298-4E19-BABB-CF7544A5586E}" type="datetimeFigureOut">
              <a:rPr kumimoji="1" lang="ja-JP" altLang="en-US" smtClean="0"/>
              <a:t>2019/7/29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CACB911-8DB5-4C23-8EA2-6AA40C1312D3}" type="slidenum">
              <a:rPr kumimoji="1" lang="ja-JP" altLang="en-US" smtClean="0"/>
              <a:t>‹#›</a:t>
            </a:fld>
            <a:endParaRPr kumimoji="1" lang="ja-JP" altLang="en-US"/>
          </a:p>
        </p:txBody>
      </p:sp>
    </p:spTree>
    <p:extLst>
      <p:ext uri="{BB962C8B-B14F-4D97-AF65-F5344CB8AC3E}">
        <p14:creationId xmlns:p14="http://schemas.microsoft.com/office/powerpoint/2010/main" val="17438736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F10CC30-8298-4E19-BABB-CF7544A5586E}" type="datetimeFigureOut">
              <a:rPr kumimoji="1" lang="ja-JP" altLang="en-US" smtClean="0"/>
              <a:t>2019/7/29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CACB911-8DB5-4C23-8EA2-6AA40C1312D3}" type="slidenum">
              <a:rPr kumimoji="1" lang="ja-JP" altLang="en-US" smtClean="0"/>
              <a:t>‹#›</a:t>
            </a:fld>
            <a:endParaRPr kumimoji="1" lang="ja-JP" altLang="en-US"/>
          </a:p>
        </p:txBody>
      </p:sp>
    </p:spTree>
    <p:extLst>
      <p:ext uri="{BB962C8B-B14F-4D97-AF65-F5344CB8AC3E}">
        <p14:creationId xmlns:p14="http://schemas.microsoft.com/office/powerpoint/2010/main" val="32803195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F10CC30-8298-4E19-BABB-CF7544A5586E}" type="datetimeFigureOut">
              <a:rPr kumimoji="1" lang="ja-JP" altLang="en-US" smtClean="0"/>
              <a:t>2019/7/29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CACB911-8DB5-4C23-8EA2-6AA40C1312D3}" type="slidenum">
              <a:rPr kumimoji="1" lang="ja-JP" altLang="en-US" smtClean="0"/>
              <a:t>‹#›</a:t>
            </a:fld>
            <a:endParaRPr kumimoji="1" lang="ja-JP" altLang="en-US"/>
          </a:p>
        </p:txBody>
      </p:sp>
    </p:spTree>
    <p:extLst>
      <p:ext uri="{BB962C8B-B14F-4D97-AF65-F5344CB8AC3E}">
        <p14:creationId xmlns:p14="http://schemas.microsoft.com/office/powerpoint/2010/main" val="29506651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F10CC30-8298-4E19-BABB-CF7544A5586E}" type="datetimeFigureOut">
              <a:rPr kumimoji="1" lang="ja-JP" altLang="en-US" smtClean="0"/>
              <a:t>2019/7/29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CACB911-8DB5-4C23-8EA2-6AA40C1312D3}" type="slidenum">
              <a:rPr kumimoji="1" lang="ja-JP" altLang="en-US" smtClean="0"/>
              <a:t>‹#›</a:t>
            </a:fld>
            <a:endParaRPr kumimoji="1" lang="ja-JP" altLang="en-US"/>
          </a:p>
        </p:txBody>
      </p:sp>
    </p:spTree>
    <p:extLst>
      <p:ext uri="{BB962C8B-B14F-4D97-AF65-F5344CB8AC3E}">
        <p14:creationId xmlns:p14="http://schemas.microsoft.com/office/powerpoint/2010/main" val="211330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49E41AC-C6AB-4734-AC4E-0DB1C0DDCFFE}" type="datetimeFigureOut">
              <a:rPr kumimoji="1" lang="ja-JP" altLang="en-US" smtClean="0"/>
              <a:t>2019/7/29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1CFDE09-CF14-45E5-BF75-FBFE0F68B0CF}" type="slidenum">
              <a:rPr kumimoji="1" lang="ja-JP" altLang="en-US" smtClean="0"/>
              <a:t>‹#›</a:t>
            </a:fld>
            <a:endParaRPr kumimoji="1" lang="ja-JP" altLang="en-US"/>
          </a:p>
        </p:txBody>
      </p:sp>
    </p:spTree>
    <p:extLst>
      <p:ext uri="{BB962C8B-B14F-4D97-AF65-F5344CB8AC3E}">
        <p14:creationId xmlns:p14="http://schemas.microsoft.com/office/powerpoint/2010/main" val="28126606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F10CC30-8298-4E19-BABB-CF7544A5586E}" type="datetimeFigureOut">
              <a:rPr kumimoji="1" lang="ja-JP" altLang="en-US" smtClean="0"/>
              <a:t>2019/7/29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CACB911-8DB5-4C23-8EA2-6AA40C1312D3}" type="slidenum">
              <a:rPr kumimoji="1" lang="ja-JP" altLang="en-US" smtClean="0"/>
              <a:t>‹#›</a:t>
            </a:fld>
            <a:endParaRPr kumimoji="1" lang="ja-JP" altLang="en-US"/>
          </a:p>
        </p:txBody>
      </p:sp>
    </p:spTree>
    <p:extLst>
      <p:ext uri="{BB962C8B-B14F-4D97-AF65-F5344CB8AC3E}">
        <p14:creationId xmlns:p14="http://schemas.microsoft.com/office/powerpoint/2010/main" val="34931430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F10CC30-8298-4E19-BABB-CF7544A5586E}" type="datetimeFigureOut">
              <a:rPr kumimoji="1" lang="ja-JP" altLang="en-US" smtClean="0"/>
              <a:t>2019/7/29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CACB911-8DB5-4C23-8EA2-6AA40C1312D3}" type="slidenum">
              <a:rPr kumimoji="1" lang="ja-JP" altLang="en-US" smtClean="0"/>
              <a:t>‹#›</a:t>
            </a:fld>
            <a:endParaRPr kumimoji="1" lang="ja-JP" altLang="en-US"/>
          </a:p>
        </p:txBody>
      </p:sp>
    </p:spTree>
    <p:extLst>
      <p:ext uri="{BB962C8B-B14F-4D97-AF65-F5344CB8AC3E}">
        <p14:creationId xmlns:p14="http://schemas.microsoft.com/office/powerpoint/2010/main" val="18004224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F10CC30-8298-4E19-BABB-CF7544A5586E}" type="datetimeFigureOut">
              <a:rPr kumimoji="1" lang="ja-JP" altLang="en-US" smtClean="0"/>
              <a:t>2019/7/29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CACB911-8DB5-4C23-8EA2-6AA40C1312D3}" type="slidenum">
              <a:rPr kumimoji="1" lang="ja-JP" altLang="en-US" smtClean="0"/>
              <a:t>‹#›</a:t>
            </a:fld>
            <a:endParaRPr kumimoji="1" lang="ja-JP" altLang="en-US"/>
          </a:p>
        </p:txBody>
      </p:sp>
    </p:spTree>
    <p:extLst>
      <p:ext uri="{BB962C8B-B14F-4D97-AF65-F5344CB8AC3E}">
        <p14:creationId xmlns:p14="http://schemas.microsoft.com/office/powerpoint/2010/main" val="2976375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F10CC30-8298-4E19-BABB-CF7544A5586E}" type="datetimeFigureOut">
              <a:rPr kumimoji="1" lang="ja-JP" altLang="en-US" smtClean="0"/>
              <a:t>2019/7/29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CACB911-8DB5-4C23-8EA2-6AA40C1312D3}" type="slidenum">
              <a:rPr kumimoji="1" lang="ja-JP" altLang="en-US" smtClean="0"/>
              <a:t>‹#›</a:t>
            </a:fld>
            <a:endParaRPr kumimoji="1" lang="ja-JP" altLang="en-US"/>
          </a:p>
        </p:txBody>
      </p:sp>
    </p:spTree>
    <p:extLst>
      <p:ext uri="{BB962C8B-B14F-4D97-AF65-F5344CB8AC3E}">
        <p14:creationId xmlns:p14="http://schemas.microsoft.com/office/powerpoint/2010/main" val="3934258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49E41AC-C6AB-4734-AC4E-0DB1C0DDCFFE}" type="datetimeFigureOut">
              <a:rPr kumimoji="1" lang="ja-JP" altLang="en-US" smtClean="0"/>
              <a:t>2019/7/29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1CFDE09-CF14-45E5-BF75-FBFE0F68B0CF}" type="slidenum">
              <a:rPr kumimoji="1" lang="ja-JP" altLang="en-US" smtClean="0"/>
              <a:t>‹#›</a:t>
            </a:fld>
            <a:endParaRPr kumimoji="1" lang="ja-JP" altLang="en-US"/>
          </a:p>
        </p:txBody>
      </p:sp>
    </p:spTree>
    <p:extLst>
      <p:ext uri="{BB962C8B-B14F-4D97-AF65-F5344CB8AC3E}">
        <p14:creationId xmlns:p14="http://schemas.microsoft.com/office/powerpoint/2010/main" val="2134867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49E41AC-C6AB-4734-AC4E-0DB1C0DDCFFE}" type="datetimeFigureOut">
              <a:rPr kumimoji="1" lang="ja-JP" altLang="en-US" smtClean="0"/>
              <a:t>2019/7/29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1CFDE09-CF14-45E5-BF75-FBFE0F68B0CF}" type="slidenum">
              <a:rPr kumimoji="1" lang="ja-JP" altLang="en-US" smtClean="0"/>
              <a:t>‹#›</a:t>
            </a:fld>
            <a:endParaRPr kumimoji="1" lang="ja-JP" altLang="en-US"/>
          </a:p>
        </p:txBody>
      </p:sp>
    </p:spTree>
    <p:extLst>
      <p:ext uri="{BB962C8B-B14F-4D97-AF65-F5344CB8AC3E}">
        <p14:creationId xmlns:p14="http://schemas.microsoft.com/office/powerpoint/2010/main" val="565846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49E41AC-C6AB-4734-AC4E-0DB1C0DDCFFE}" type="datetimeFigureOut">
              <a:rPr kumimoji="1" lang="ja-JP" altLang="en-US" smtClean="0"/>
              <a:t>2019/7/29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1CFDE09-CF14-45E5-BF75-FBFE0F68B0CF}" type="slidenum">
              <a:rPr kumimoji="1" lang="ja-JP" altLang="en-US" smtClean="0"/>
              <a:t>‹#›</a:t>
            </a:fld>
            <a:endParaRPr kumimoji="1" lang="ja-JP" altLang="en-US"/>
          </a:p>
        </p:txBody>
      </p:sp>
    </p:spTree>
    <p:extLst>
      <p:ext uri="{BB962C8B-B14F-4D97-AF65-F5344CB8AC3E}">
        <p14:creationId xmlns:p14="http://schemas.microsoft.com/office/powerpoint/2010/main" val="973791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49E41AC-C6AB-4734-AC4E-0DB1C0DDCFFE}" type="datetimeFigureOut">
              <a:rPr kumimoji="1" lang="ja-JP" altLang="en-US" smtClean="0"/>
              <a:t>2019/7/29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1CFDE09-CF14-45E5-BF75-FBFE0F68B0CF}" type="slidenum">
              <a:rPr kumimoji="1" lang="ja-JP" altLang="en-US" smtClean="0"/>
              <a:t>‹#›</a:t>
            </a:fld>
            <a:endParaRPr kumimoji="1" lang="ja-JP" altLang="en-US"/>
          </a:p>
        </p:txBody>
      </p:sp>
    </p:spTree>
    <p:extLst>
      <p:ext uri="{BB962C8B-B14F-4D97-AF65-F5344CB8AC3E}">
        <p14:creationId xmlns:p14="http://schemas.microsoft.com/office/powerpoint/2010/main" val="1153323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49E41AC-C6AB-4734-AC4E-0DB1C0DDCFFE}" type="datetimeFigureOut">
              <a:rPr kumimoji="1" lang="ja-JP" altLang="en-US" smtClean="0"/>
              <a:t>2019/7/29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1CFDE09-CF14-45E5-BF75-FBFE0F68B0CF}" type="slidenum">
              <a:rPr kumimoji="1" lang="ja-JP" altLang="en-US" smtClean="0"/>
              <a:t>‹#›</a:t>
            </a:fld>
            <a:endParaRPr kumimoji="1" lang="ja-JP" altLang="en-US"/>
          </a:p>
        </p:txBody>
      </p:sp>
    </p:spTree>
    <p:extLst>
      <p:ext uri="{BB962C8B-B14F-4D97-AF65-F5344CB8AC3E}">
        <p14:creationId xmlns:p14="http://schemas.microsoft.com/office/powerpoint/2010/main" val="2515012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49E41AC-C6AB-4734-AC4E-0DB1C0DDCFFE}" type="datetimeFigureOut">
              <a:rPr kumimoji="1" lang="ja-JP" altLang="en-US" smtClean="0"/>
              <a:t>2019/7/29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1CFDE09-CF14-45E5-BF75-FBFE0F68B0CF}" type="slidenum">
              <a:rPr kumimoji="1" lang="ja-JP" altLang="en-US" smtClean="0"/>
              <a:t>‹#›</a:t>
            </a:fld>
            <a:endParaRPr kumimoji="1" lang="ja-JP" altLang="en-US"/>
          </a:p>
        </p:txBody>
      </p:sp>
    </p:spTree>
    <p:extLst>
      <p:ext uri="{BB962C8B-B14F-4D97-AF65-F5344CB8AC3E}">
        <p14:creationId xmlns:p14="http://schemas.microsoft.com/office/powerpoint/2010/main" val="3465251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E41AC-C6AB-4734-AC4E-0DB1C0DDCFFE}" type="datetimeFigureOut">
              <a:rPr kumimoji="1" lang="ja-JP" altLang="en-US" smtClean="0"/>
              <a:t>2019/7/29</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CFDE09-CF14-45E5-BF75-FBFE0F68B0CF}" type="slidenum">
              <a:rPr kumimoji="1" lang="ja-JP" altLang="en-US" smtClean="0"/>
              <a:t>‹#›</a:t>
            </a:fld>
            <a:endParaRPr kumimoji="1" lang="ja-JP" altLang="en-US"/>
          </a:p>
        </p:txBody>
      </p:sp>
    </p:spTree>
    <p:extLst>
      <p:ext uri="{BB962C8B-B14F-4D97-AF65-F5344CB8AC3E}">
        <p14:creationId xmlns:p14="http://schemas.microsoft.com/office/powerpoint/2010/main" val="303332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09A1BC0-940E-4643-8C24-AD3C976A5AD1}" type="datetimeFigureOut">
              <a:rPr lang="ja-JP" altLang="en-US" smtClean="0">
                <a:solidFill>
                  <a:prstClr val="white">
                    <a:tint val="75000"/>
                  </a:prstClr>
                </a:solidFill>
              </a:rPr>
              <a:pPr defTabSz="457200"/>
              <a:t>2019/7/29</a:t>
            </a:fld>
            <a:endParaRPr lang="ja-JP" altLang="en-US" dirty="0">
              <a:solidFill>
                <a:prstClr val="white">
                  <a:tint val="75000"/>
                </a:prstClr>
              </a:solidFill>
            </a:endParaRPr>
          </a:p>
        </p:txBody>
      </p:sp>
      <p:sp>
        <p:nvSpPr>
          <p:cNvPr id="5" name="フッター プレースホル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ja-JP" altLang="en-US" dirty="0">
              <a:solidFill>
                <a:prstClr val="white">
                  <a:tint val="75000"/>
                </a:prstClr>
              </a:solidFill>
            </a:endParaRPr>
          </a:p>
        </p:txBody>
      </p:sp>
      <p:sp>
        <p:nvSpPr>
          <p:cNvPr id="6" name="スライド番号プレースホルダ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57F8CCE6-6489-0F4D-9D24-B85F28A186C7}" type="slidenum">
              <a:rPr lang="ja-JP" altLang="en-US" smtClean="0">
                <a:solidFill>
                  <a:prstClr val="white">
                    <a:tint val="75000"/>
                  </a:prstClr>
                </a:solidFill>
              </a:rPr>
              <a:pPr defTabSz="457200"/>
              <a:t>‹#›</a:t>
            </a:fld>
            <a:endParaRPr lang="ja-JP" altLang="en-US" dirty="0">
              <a:solidFill>
                <a:prstClr val="white">
                  <a:tint val="75000"/>
                </a:prstClr>
              </a:solidFill>
            </a:endParaRPr>
          </a:p>
        </p:txBody>
      </p:sp>
    </p:spTree>
    <p:extLst>
      <p:ext uri="{BB962C8B-B14F-4D97-AF65-F5344CB8AC3E}">
        <p14:creationId xmlns:p14="http://schemas.microsoft.com/office/powerpoint/2010/main" val="88823364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10CC30-8298-4E19-BABB-CF7544A5586E}" type="datetimeFigureOut">
              <a:rPr kumimoji="1" lang="ja-JP" altLang="en-US" smtClean="0"/>
              <a:t>2019/7/29</a:t>
            </a:fld>
            <a:endParaRPr kumimoji="1" lang="ja-JP" altLang="en-US"/>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ACB911-8DB5-4C23-8EA2-6AA40C1312D3}" type="slidenum">
              <a:rPr kumimoji="1" lang="ja-JP" altLang="en-US" smtClean="0"/>
              <a:t>‹#›</a:t>
            </a:fld>
            <a:endParaRPr kumimoji="1" lang="ja-JP" altLang="en-US"/>
          </a:p>
        </p:txBody>
      </p:sp>
    </p:spTree>
    <p:extLst>
      <p:ext uri="{BB962C8B-B14F-4D97-AF65-F5344CB8AC3E}">
        <p14:creationId xmlns:p14="http://schemas.microsoft.com/office/powerpoint/2010/main" val="33480228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chart" Target="../charts/chart1.xml"/><Relationship Id="rId7" Type="http://schemas.openxmlformats.org/officeDocument/2006/relationships/image" Target="../media/image11.wmf"/><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chart" Target="../charts/chart2.xml"/><Relationship Id="rId9" Type="http://schemas.openxmlformats.org/officeDocument/2006/relationships/image" Target="../media/image13.emf"/></Relationships>
</file>

<file path=ppt/slides/_rels/slide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dirty="0"/>
          </a:p>
        </p:txBody>
      </p:sp>
      <p:pic>
        <p:nvPicPr>
          <p:cNvPr id="5" name="図 4"/>
          <p:cNvPicPr>
            <a:picLocks noChangeAspect="1"/>
          </p:cNvPicPr>
          <p:nvPr/>
        </p:nvPicPr>
        <p:blipFill>
          <a:blip r:embed="rId2"/>
          <a:stretch>
            <a:fillRect/>
          </a:stretch>
        </p:blipFill>
        <p:spPr>
          <a:xfrm>
            <a:off x="9361927" y="360219"/>
            <a:ext cx="2400150" cy="1951471"/>
          </a:xfrm>
          <a:prstGeom prst="rect">
            <a:avLst/>
          </a:prstGeom>
        </p:spPr>
      </p:pic>
      <p:pic>
        <p:nvPicPr>
          <p:cNvPr id="6" name="図 5"/>
          <p:cNvPicPr>
            <a:picLocks noChangeAspect="1"/>
          </p:cNvPicPr>
          <p:nvPr/>
        </p:nvPicPr>
        <p:blipFill>
          <a:blip r:embed="rId3"/>
          <a:stretch>
            <a:fillRect/>
          </a:stretch>
        </p:blipFill>
        <p:spPr>
          <a:xfrm>
            <a:off x="9302206" y="2352736"/>
            <a:ext cx="2483394" cy="2151342"/>
          </a:xfrm>
          <a:prstGeom prst="rect">
            <a:avLst/>
          </a:prstGeom>
        </p:spPr>
      </p:pic>
      <p:sp>
        <p:nvSpPr>
          <p:cNvPr id="3" name="サブタイトル 2"/>
          <p:cNvSpPr>
            <a:spLocks noGrp="1"/>
          </p:cNvSpPr>
          <p:nvPr>
            <p:ph type="subTitle" idx="1"/>
          </p:nvPr>
        </p:nvSpPr>
        <p:spPr/>
        <p:txBody>
          <a:bodyPr/>
          <a:lstStyle/>
          <a:p>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592701629"/>
              </p:ext>
            </p:extLst>
          </p:nvPr>
        </p:nvGraphicFramePr>
        <p:xfrm>
          <a:off x="618836" y="360219"/>
          <a:ext cx="8682182" cy="3149743"/>
        </p:xfrm>
        <a:graphic>
          <a:graphicData uri="http://schemas.openxmlformats.org/drawingml/2006/table">
            <a:tbl>
              <a:tblPr firstRow="1" bandRow="1">
                <a:tableStyleId>{5C22544A-7EE6-4342-B048-85BDC9FD1C3A}</a:tableStyleId>
              </a:tblPr>
              <a:tblGrid>
                <a:gridCol w="2525725">
                  <a:extLst>
                    <a:ext uri="{9D8B030D-6E8A-4147-A177-3AD203B41FA5}">
                      <a16:colId xmlns:a16="http://schemas.microsoft.com/office/drawing/2014/main" val="860133857"/>
                    </a:ext>
                  </a:extLst>
                </a:gridCol>
                <a:gridCol w="6156457">
                  <a:extLst>
                    <a:ext uri="{9D8B030D-6E8A-4147-A177-3AD203B41FA5}">
                      <a16:colId xmlns:a16="http://schemas.microsoft.com/office/drawing/2014/main" val="1146732218"/>
                    </a:ext>
                  </a:extLst>
                </a:gridCol>
              </a:tblGrid>
              <a:tr h="732606">
                <a:tc>
                  <a:txBody>
                    <a:bodyPr/>
                    <a:lstStyle/>
                    <a:p>
                      <a:pPr algn="ctr"/>
                      <a:r>
                        <a:rPr kumimoji="1" lang="ja-JP" altLang="en-US" b="1" dirty="0" smtClean="0"/>
                        <a:t>プロジェクト</a:t>
                      </a:r>
                      <a:endParaRPr kumimoji="1" lang="ja-JP" altLang="en-US" b="1" dirty="0"/>
                    </a:p>
                  </a:txBody>
                  <a:tcPr anchor="ctr"/>
                </a:tc>
                <a:tc>
                  <a:txBody>
                    <a:bodyPr/>
                    <a:lstStyle/>
                    <a:p>
                      <a:r>
                        <a:rPr kumimoji="1" lang="ja-JP" altLang="en-US" b="1" dirty="0" smtClean="0"/>
                        <a:t>枯葉剤</a:t>
                      </a:r>
                      <a:r>
                        <a:rPr kumimoji="1" lang="en-US" altLang="ja-JP" b="1" dirty="0" smtClean="0"/>
                        <a:t>/</a:t>
                      </a:r>
                      <a:r>
                        <a:rPr kumimoji="1" lang="ja-JP" altLang="en-US" b="1" dirty="0" smtClean="0"/>
                        <a:t>ダイオキシン濃厚汚染地区における低体重児の　発育改善プロジェクト</a:t>
                      </a:r>
                      <a:endParaRPr kumimoji="1" lang="ja-JP" altLang="en-US" b="1" dirty="0"/>
                    </a:p>
                  </a:txBody>
                  <a:tcPr anchor="ctr"/>
                </a:tc>
                <a:extLst>
                  <a:ext uri="{0D108BD9-81ED-4DB2-BD59-A6C34878D82A}">
                    <a16:rowId xmlns:a16="http://schemas.microsoft.com/office/drawing/2014/main" val="2316795339"/>
                  </a:ext>
                </a:extLst>
              </a:tr>
              <a:tr h="929337">
                <a:tc>
                  <a:txBody>
                    <a:bodyPr/>
                    <a:lstStyle/>
                    <a:p>
                      <a:pPr algn="ctr"/>
                      <a:r>
                        <a:rPr kumimoji="1" lang="ja-JP" altLang="en-US" b="1" dirty="0" smtClean="0"/>
                        <a:t>プロジェクト目標</a:t>
                      </a:r>
                      <a:endParaRPr kumimoji="1" lang="ja-JP" altLang="en-US" b="1" dirty="0"/>
                    </a:p>
                  </a:txBody>
                  <a:tcPr anchor="ctr"/>
                </a:tc>
                <a:tc>
                  <a:txBody>
                    <a:bodyPr/>
                    <a:lstStyle/>
                    <a:p>
                      <a:r>
                        <a:rPr kumimoji="1" lang="ja-JP" altLang="en-US" b="1" dirty="0" smtClean="0"/>
                        <a:t>ベトナムのビンディン省フーカット県において、ダイオキシンの影響を踏まえた母子保健活動が自立的かつ継続的に実施される。</a:t>
                      </a:r>
                      <a:endParaRPr kumimoji="1" lang="ja-JP" altLang="en-US" b="1" dirty="0"/>
                    </a:p>
                  </a:txBody>
                  <a:tcPr anchor="ctr"/>
                </a:tc>
                <a:extLst>
                  <a:ext uri="{0D108BD9-81ED-4DB2-BD59-A6C34878D82A}">
                    <a16:rowId xmlns:a16="http://schemas.microsoft.com/office/drawing/2014/main" val="3393248329"/>
                  </a:ext>
                </a:extLst>
              </a:tr>
              <a:tr h="418632">
                <a:tc>
                  <a:txBody>
                    <a:bodyPr/>
                    <a:lstStyle/>
                    <a:p>
                      <a:pPr algn="ctr"/>
                      <a:r>
                        <a:rPr kumimoji="1" lang="ja-JP" altLang="en-US" b="1" dirty="0" smtClean="0"/>
                        <a:t>期間</a:t>
                      </a:r>
                      <a:endParaRPr kumimoji="1" lang="ja-JP" altLang="en-US" b="1" dirty="0"/>
                    </a:p>
                  </a:txBody>
                  <a:tcPr anchor="ctr"/>
                </a:tc>
                <a:tc>
                  <a:txBody>
                    <a:bodyPr/>
                    <a:lstStyle/>
                    <a:p>
                      <a:r>
                        <a:rPr kumimoji="1" lang="en-US" altLang="zh-TW" b="1" dirty="0" smtClean="0"/>
                        <a:t>2019</a:t>
                      </a:r>
                      <a:r>
                        <a:rPr kumimoji="1" lang="zh-TW" altLang="en-US" b="1" dirty="0" smtClean="0"/>
                        <a:t>年</a:t>
                      </a:r>
                      <a:r>
                        <a:rPr kumimoji="1" lang="en-US" altLang="ja-JP" b="1" dirty="0" smtClean="0"/>
                        <a:t>8</a:t>
                      </a:r>
                      <a:r>
                        <a:rPr kumimoji="1" lang="zh-TW" altLang="en-US" b="1" dirty="0" smtClean="0"/>
                        <a:t>月～</a:t>
                      </a:r>
                      <a:r>
                        <a:rPr kumimoji="1" lang="en-US" altLang="zh-TW" b="1" dirty="0" smtClean="0"/>
                        <a:t>2022</a:t>
                      </a:r>
                      <a:r>
                        <a:rPr kumimoji="1" lang="zh-TW" altLang="en-US" b="1" dirty="0" smtClean="0"/>
                        <a:t>年</a:t>
                      </a:r>
                      <a:r>
                        <a:rPr kumimoji="1" lang="en-US" altLang="ja-JP" b="1" dirty="0" smtClean="0"/>
                        <a:t>7</a:t>
                      </a:r>
                      <a:r>
                        <a:rPr kumimoji="1" lang="zh-TW" altLang="en-US" b="1" dirty="0" smtClean="0"/>
                        <a:t>月；</a:t>
                      </a:r>
                      <a:r>
                        <a:rPr kumimoji="1" lang="en-US" altLang="zh-TW" b="1" dirty="0" smtClean="0"/>
                        <a:t>3</a:t>
                      </a:r>
                      <a:r>
                        <a:rPr kumimoji="1" lang="zh-TW" altLang="en-US" b="1" dirty="0" smtClean="0"/>
                        <a:t>年間</a:t>
                      </a:r>
                      <a:endParaRPr kumimoji="1" lang="ja-JP" altLang="en-US" b="1" dirty="0"/>
                    </a:p>
                  </a:txBody>
                  <a:tcPr anchor="ctr"/>
                </a:tc>
                <a:extLst>
                  <a:ext uri="{0D108BD9-81ED-4DB2-BD59-A6C34878D82A}">
                    <a16:rowId xmlns:a16="http://schemas.microsoft.com/office/drawing/2014/main" val="767771096"/>
                  </a:ext>
                </a:extLst>
              </a:tr>
              <a:tr h="650536">
                <a:tc>
                  <a:txBody>
                    <a:bodyPr/>
                    <a:lstStyle/>
                    <a:p>
                      <a:pPr algn="ctr"/>
                      <a:r>
                        <a:rPr kumimoji="1" lang="ja-JP" altLang="en-US" b="1" dirty="0" smtClean="0"/>
                        <a:t>対象者</a:t>
                      </a:r>
                      <a:endParaRPr kumimoji="1" lang="ja-JP" altLang="en-US" b="1" dirty="0"/>
                    </a:p>
                  </a:txBody>
                  <a:tcPr anchor="ctr"/>
                </a:tc>
                <a:tc>
                  <a:txBody>
                    <a:bodyPr/>
                    <a:lstStyle/>
                    <a:p>
                      <a:r>
                        <a:rPr kumimoji="1" lang="ja-JP" altLang="en-US" b="1" dirty="0" smtClean="0"/>
                        <a:t>フーカット県枯葉剤濃厚汚染地区の乳児（</a:t>
                      </a:r>
                      <a:r>
                        <a:rPr kumimoji="1" lang="en-US" altLang="ja-JP" b="1" dirty="0" smtClean="0"/>
                        <a:t>3,000</a:t>
                      </a:r>
                      <a:r>
                        <a:rPr kumimoji="1" lang="ja-JP" altLang="en-US" b="1" dirty="0" smtClean="0"/>
                        <a:t>人程度）およびその母親</a:t>
                      </a:r>
                      <a:endParaRPr kumimoji="1" lang="ja-JP" altLang="en-US" b="1" dirty="0"/>
                    </a:p>
                  </a:txBody>
                  <a:tcPr anchor="ctr"/>
                </a:tc>
                <a:extLst>
                  <a:ext uri="{0D108BD9-81ED-4DB2-BD59-A6C34878D82A}">
                    <a16:rowId xmlns:a16="http://schemas.microsoft.com/office/drawing/2014/main" val="3963038460"/>
                  </a:ext>
                </a:extLst>
              </a:tr>
              <a:tr h="418632">
                <a:tc>
                  <a:txBody>
                    <a:bodyPr/>
                    <a:lstStyle/>
                    <a:p>
                      <a:pPr algn="ctr"/>
                      <a:r>
                        <a:rPr kumimoji="1" lang="ja-JP" altLang="en-US" b="1" dirty="0" smtClean="0"/>
                        <a:t>現地協定締結機関</a:t>
                      </a:r>
                      <a:endParaRPr kumimoji="1" lang="ja-JP" altLang="en-US" b="1" dirty="0"/>
                    </a:p>
                  </a:txBody>
                  <a:tcPr anchor="ctr"/>
                </a:tc>
                <a:tc>
                  <a:txBody>
                    <a:bodyPr/>
                    <a:lstStyle/>
                    <a:p>
                      <a:r>
                        <a:rPr kumimoji="1" lang="ja-JP" altLang="en-US" b="1" dirty="0" smtClean="0"/>
                        <a:t>フーカット県立医療センター</a:t>
                      </a:r>
                      <a:endParaRPr kumimoji="1" lang="ja-JP" altLang="en-US" b="1" dirty="0"/>
                    </a:p>
                  </a:txBody>
                  <a:tcPr anchor="ctr"/>
                </a:tc>
                <a:extLst>
                  <a:ext uri="{0D108BD9-81ED-4DB2-BD59-A6C34878D82A}">
                    <a16:rowId xmlns:a16="http://schemas.microsoft.com/office/drawing/2014/main" val="3227856500"/>
                  </a:ext>
                </a:extLst>
              </a:tr>
            </a:tbl>
          </a:graphicData>
        </a:graphic>
      </p:graphicFrame>
      <p:pic>
        <p:nvPicPr>
          <p:cNvPr id="7" name="図 6"/>
          <p:cNvPicPr>
            <a:picLocks noChangeAspect="1"/>
          </p:cNvPicPr>
          <p:nvPr/>
        </p:nvPicPr>
        <p:blipFill>
          <a:blip r:embed="rId4"/>
          <a:stretch>
            <a:fillRect/>
          </a:stretch>
        </p:blipFill>
        <p:spPr>
          <a:xfrm>
            <a:off x="9361927" y="4596153"/>
            <a:ext cx="2312837" cy="2072501"/>
          </a:xfrm>
          <a:prstGeom prst="rect">
            <a:avLst/>
          </a:prstGeom>
        </p:spPr>
      </p:pic>
      <p:graphicFrame>
        <p:nvGraphicFramePr>
          <p:cNvPr id="8" name="表 7"/>
          <p:cNvGraphicFramePr>
            <a:graphicFrameLocks noGrp="1"/>
          </p:cNvGraphicFramePr>
          <p:nvPr>
            <p:extLst>
              <p:ext uri="{D42A27DB-BD31-4B8C-83A1-F6EECF244321}">
                <p14:modId xmlns:p14="http://schemas.microsoft.com/office/powerpoint/2010/main" val="4180871292"/>
              </p:ext>
            </p:extLst>
          </p:nvPr>
        </p:nvGraphicFramePr>
        <p:xfrm>
          <a:off x="618836" y="3662536"/>
          <a:ext cx="8682184" cy="3096656"/>
        </p:xfrm>
        <a:graphic>
          <a:graphicData uri="http://schemas.openxmlformats.org/drawingml/2006/table">
            <a:tbl>
              <a:tblPr firstRow="1" bandRow="1">
                <a:tableStyleId>{5C22544A-7EE6-4342-B048-85BDC9FD1C3A}</a:tableStyleId>
              </a:tblPr>
              <a:tblGrid>
                <a:gridCol w="2170546">
                  <a:extLst>
                    <a:ext uri="{9D8B030D-6E8A-4147-A177-3AD203B41FA5}">
                      <a16:colId xmlns:a16="http://schemas.microsoft.com/office/drawing/2014/main" val="2649002844"/>
                    </a:ext>
                  </a:extLst>
                </a:gridCol>
                <a:gridCol w="2170546">
                  <a:extLst>
                    <a:ext uri="{9D8B030D-6E8A-4147-A177-3AD203B41FA5}">
                      <a16:colId xmlns:a16="http://schemas.microsoft.com/office/drawing/2014/main" val="895069460"/>
                    </a:ext>
                  </a:extLst>
                </a:gridCol>
                <a:gridCol w="2170546">
                  <a:extLst>
                    <a:ext uri="{9D8B030D-6E8A-4147-A177-3AD203B41FA5}">
                      <a16:colId xmlns:a16="http://schemas.microsoft.com/office/drawing/2014/main" val="2465279616"/>
                    </a:ext>
                  </a:extLst>
                </a:gridCol>
                <a:gridCol w="2170546">
                  <a:extLst>
                    <a:ext uri="{9D8B030D-6E8A-4147-A177-3AD203B41FA5}">
                      <a16:colId xmlns:a16="http://schemas.microsoft.com/office/drawing/2014/main" val="2843187088"/>
                    </a:ext>
                  </a:extLst>
                </a:gridCol>
              </a:tblGrid>
              <a:tr h="887881">
                <a:tc>
                  <a:txBody>
                    <a:bodyPr/>
                    <a:lstStyle/>
                    <a:p>
                      <a:r>
                        <a:rPr kumimoji="1" lang="ja-JP" altLang="en-US" sz="2000" dirty="0" smtClean="0"/>
                        <a:t>連携体制が整う</a:t>
                      </a:r>
                      <a:endParaRPr kumimoji="1" lang="ja-JP" altLang="en-US" sz="2000" dirty="0"/>
                    </a:p>
                  </a:txBody>
                  <a:tcPr anchor="ctr"/>
                </a:tc>
                <a:tc>
                  <a:txBody>
                    <a:bodyPr/>
                    <a:lstStyle/>
                    <a:p>
                      <a:r>
                        <a:rPr kumimoji="1" lang="ja-JP" altLang="en-US" sz="2000" dirty="0" smtClean="0"/>
                        <a:t>低体重児が特定される</a:t>
                      </a:r>
                      <a:endParaRPr kumimoji="1" lang="ja-JP" altLang="en-US" sz="2000" dirty="0"/>
                    </a:p>
                  </a:txBody>
                  <a:tcPr anchor="ctr"/>
                </a:tc>
                <a:tc>
                  <a:txBody>
                    <a:bodyPr/>
                    <a:lstStyle/>
                    <a:p>
                      <a:r>
                        <a:rPr kumimoji="1" lang="ja-JP" altLang="en-US" sz="2000" dirty="0" smtClean="0"/>
                        <a:t>対策方法を指導できる地域医療スタッフの育成</a:t>
                      </a:r>
                      <a:endParaRPr kumimoji="1" lang="ja-JP" altLang="en-US" sz="2000" dirty="0"/>
                    </a:p>
                  </a:txBody>
                  <a:tcPr/>
                </a:tc>
                <a:tc>
                  <a:txBody>
                    <a:bodyPr/>
                    <a:lstStyle/>
                    <a:p>
                      <a:r>
                        <a:rPr kumimoji="1" lang="ja-JP" altLang="en-US" sz="2000" dirty="0" smtClean="0"/>
                        <a:t>介入が必要な　母子へ継続的な指導</a:t>
                      </a:r>
                      <a:endParaRPr kumimoji="1" lang="ja-JP" altLang="en-US" sz="2000" dirty="0"/>
                    </a:p>
                  </a:txBody>
                  <a:tcPr/>
                </a:tc>
                <a:extLst>
                  <a:ext uri="{0D108BD9-81ED-4DB2-BD59-A6C34878D82A}">
                    <a16:rowId xmlns:a16="http://schemas.microsoft.com/office/drawing/2014/main" val="279117128"/>
                  </a:ext>
                </a:extLst>
              </a:tr>
              <a:tr h="2090816">
                <a:tc>
                  <a:txBody>
                    <a:bodyPr/>
                    <a:lstStyle/>
                    <a:p>
                      <a:r>
                        <a:rPr kumimoji="1" lang="ja-JP" altLang="en-US" sz="1500" b="1" dirty="0" smtClean="0"/>
                        <a:t>フーカット県人民委員会保健局、県立医療センター、ハノイ医科大学、ベトナム国家大学、ベトナム北部環境モニタリングセンターの間で、定期的な会合を実施。</a:t>
                      </a:r>
                      <a:endParaRPr kumimoji="1" lang="ja-JP" altLang="en-US" sz="1500" b="1" dirty="0"/>
                    </a:p>
                  </a:txBody>
                  <a:tcPr/>
                </a:tc>
                <a:tc>
                  <a:txBody>
                    <a:bodyPr/>
                    <a:lstStyle/>
                    <a:p>
                      <a:r>
                        <a:rPr kumimoji="1" lang="ja-JP" altLang="en-US" sz="1600" b="1" dirty="0" smtClean="0"/>
                        <a:t>ホルモンやダイオキシン類の精密分析が可能な専門家の養成。</a:t>
                      </a:r>
                      <a:endParaRPr kumimoji="1" lang="en-US" altLang="ja-JP" sz="1600" b="1" dirty="0" smtClean="0"/>
                    </a:p>
                    <a:p>
                      <a:r>
                        <a:rPr kumimoji="1" lang="ja-JP" altLang="en-US" sz="1600" b="1" dirty="0" smtClean="0"/>
                        <a:t>健診及び検査を通して、母乳中ダイオキシン濃度を測定。</a:t>
                      </a:r>
                      <a:endParaRPr kumimoji="1" lang="ja-JP" altLang="en-US" sz="1600" b="1" dirty="0"/>
                    </a:p>
                  </a:txBody>
                  <a:tcPr/>
                </a:tc>
                <a:tc>
                  <a:txBody>
                    <a:bodyPr/>
                    <a:lstStyle/>
                    <a:p>
                      <a:r>
                        <a:rPr kumimoji="1" lang="ja-JP" altLang="en-US" sz="1600" b="1" dirty="0" smtClean="0"/>
                        <a:t>ダイオキシン類の健康被害や予防対策方法を習得した県立医療センタースタッフ、　　　コミューン・ヘルスセンタースタッフ、各村の健康推進員等の養成。</a:t>
                      </a:r>
                      <a:endParaRPr kumimoji="1" lang="ja-JP" altLang="en-US" dirty="0"/>
                    </a:p>
                  </a:txBody>
                  <a:tcPr/>
                </a:tc>
                <a:tc>
                  <a:txBody>
                    <a:bodyPr/>
                    <a:lstStyle/>
                    <a:p>
                      <a:r>
                        <a:rPr kumimoji="1" lang="ja-JP" altLang="en-US" sz="1600" b="1" dirty="0" smtClean="0"/>
                        <a:t>介入が必要な母子を対象とした講習会・早期離乳や栄養指導の実施と継続的な　モニタリングの実施。</a:t>
                      </a:r>
                      <a:endParaRPr kumimoji="1" lang="ja-JP" altLang="en-US" sz="1600" b="1" dirty="0"/>
                    </a:p>
                  </a:txBody>
                  <a:tcPr/>
                </a:tc>
                <a:extLst>
                  <a:ext uri="{0D108BD9-81ED-4DB2-BD59-A6C34878D82A}">
                    <a16:rowId xmlns:a16="http://schemas.microsoft.com/office/drawing/2014/main" val="1698293451"/>
                  </a:ext>
                </a:extLst>
              </a:tr>
            </a:tbl>
          </a:graphicData>
        </a:graphic>
      </p:graphicFrame>
    </p:spTree>
    <p:extLst>
      <p:ext uri="{BB962C8B-B14F-4D97-AF65-F5344CB8AC3E}">
        <p14:creationId xmlns:p14="http://schemas.microsoft.com/office/powerpoint/2010/main" val="2378325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922570" y="263984"/>
            <a:ext cx="8350363" cy="400110"/>
          </a:xfrm>
          <a:prstGeom prst="rect">
            <a:avLst/>
          </a:prstGeom>
        </p:spPr>
        <p:txBody>
          <a:bodyPr wrap="none">
            <a:spAutoFit/>
          </a:bodyPr>
          <a:lstStyle/>
          <a:p>
            <a:r>
              <a:rPr lang="ja-JP" altLang="en-US" sz="2000" b="1" dirty="0">
                <a:solidFill>
                  <a:prstClr val="black"/>
                </a:solidFill>
                <a:latin typeface="Calibri"/>
                <a:ea typeface="ＭＳ Ｐゴシック" panose="020B0600070205080204" pitchFamily="50" charset="-128"/>
              </a:rPr>
              <a:t>ＩＣＡ・金沢大学支援による枯葉剤</a:t>
            </a:r>
            <a:r>
              <a:rPr lang="ja-JP" altLang="en-US" sz="2000" b="1" dirty="0">
                <a:solidFill>
                  <a:prstClr val="black"/>
                </a:solidFill>
                <a:latin typeface="Calibri"/>
                <a:ea typeface="ＭＳ Ｐゴシック" panose="020B0600070205080204" pitchFamily="50" charset="-128"/>
              </a:rPr>
              <a:t>汚染地区の低体重児発育改善</a:t>
            </a:r>
            <a:r>
              <a:rPr lang="ja-JP" altLang="en-US" sz="2000" b="1" dirty="0">
                <a:solidFill>
                  <a:prstClr val="black"/>
                </a:solidFill>
                <a:latin typeface="Calibri"/>
                <a:ea typeface="ＭＳ Ｐゴシック" panose="020B0600070205080204" pitchFamily="50" charset="-128"/>
              </a:rPr>
              <a:t>の取り組み</a:t>
            </a:r>
            <a:endParaRPr lang="ja-JP" altLang="en-US" sz="2000" b="1" dirty="0">
              <a:solidFill>
                <a:prstClr val="black"/>
              </a:solidFill>
              <a:latin typeface="Calibri"/>
              <a:ea typeface="ＭＳ Ｐゴシック" panose="020B0600070205080204" pitchFamily="50" charset="-128"/>
            </a:endParaRPr>
          </a:p>
        </p:txBody>
      </p:sp>
      <p:sp>
        <p:nvSpPr>
          <p:cNvPr id="3" name="正方形/長方形 2"/>
          <p:cNvSpPr/>
          <p:nvPr/>
        </p:nvSpPr>
        <p:spPr>
          <a:xfrm>
            <a:off x="3690128" y="1075144"/>
            <a:ext cx="5245656" cy="400110"/>
          </a:xfrm>
          <a:prstGeom prst="rect">
            <a:avLst/>
          </a:prstGeom>
          <a:solidFill>
            <a:srgbClr val="FFCCFF"/>
          </a:solidFill>
          <a:effectLst>
            <a:glow rad="228600">
              <a:schemeClr val="accent1">
                <a:satMod val="175000"/>
                <a:alpha val="40000"/>
              </a:schemeClr>
            </a:glow>
          </a:effectLst>
        </p:spPr>
        <p:txBody>
          <a:bodyPr wrap="square">
            <a:spAutoFit/>
          </a:bodyPr>
          <a:lstStyle/>
          <a:p>
            <a:r>
              <a:rPr lang="ja-JP" altLang="en-US" sz="2000" b="1" dirty="0">
                <a:solidFill>
                  <a:prstClr val="black"/>
                </a:solidFill>
                <a:latin typeface="Calibri"/>
                <a:ea typeface="ＭＳ Ｐゴシック" panose="020B0600070205080204" pitchFamily="50" charset="-128"/>
              </a:rPr>
              <a:t>　　</a:t>
            </a:r>
            <a:r>
              <a:rPr lang="ja-JP" altLang="en-US" b="1" dirty="0">
                <a:solidFill>
                  <a:prstClr val="black"/>
                </a:solidFill>
                <a:latin typeface="Calibri"/>
                <a:ea typeface="ＭＳ Ｐゴシック" panose="020B0600070205080204" pitchFamily="50" charset="-128"/>
              </a:rPr>
              <a:t>フーカット県地区の低体重児発育</a:t>
            </a:r>
            <a:r>
              <a:rPr lang="ja-JP" altLang="en-US" b="1" dirty="0">
                <a:solidFill>
                  <a:prstClr val="black"/>
                </a:solidFill>
                <a:latin typeface="Calibri"/>
                <a:ea typeface="ＭＳ Ｐゴシック" panose="020B0600070205080204" pitchFamily="50" charset="-128"/>
              </a:rPr>
              <a:t>改善事業</a:t>
            </a:r>
            <a:endParaRPr lang="ja-JP" altLang="en-US" b="1" dirty="0">
              <a:solidFill>
                <a:prstClr val="black"/>
              </a:solidFill>
              <a:latin typeface="Calibri"/>
              <a:ea typeface="ＭＳ Ｐゴシック" panose="020B0600070205080204" pitchFamily="50" charset="-128"/>
            </a:endParaRPr>
          </a:p>
        </p:txBody>
      </p:sp>
      <p:sp>
        <p:nvSpPr>
          <p:cNvPr id="4" name="正方形/長方形 3"/>
          <p:cNvSpPr/>
          <p:nvPr/>
        </p:nvSpPr>
        <p:spPr>
          <a:xfrm>
            <a:off x="3457448" y="1990001"/>
            <a:ext cx="5688632" cy="707886"/>
          </a:xfrm>
          <a:prstGeom prst="rect">
            <a:avLst/>
          </a:prstGeom>
          <a:solidFill>
            <a:srgbClr val="FFFFCC"/>
          </a:solidFill>
          <a:ln w="19050">
            <a:solidFill>
              <a:schemeClr val="tx1"/>
            </a:solidFill>
          </a:ln>
        </p:spPr>
        <p:txBody>
          <a:bodyPr wrap="square">
            <a:spAutoFit/>
          </a:bodyPr>
          <a:lstStyle/>
          <a:p>
            <a:r>
              <a:rPr lang="ja-JP" altLang="en-US" sz="2000" b="1" dirty="0">
                <a:solidFill>
                  <a:prstClr val="black"/>
                </a:solidFill>
                <a:latin typeface="Calibri"/>
                <a:ea typeface="ＭＳ Ｐゴシック" panose="020B0600070205080204" pitchFamily="50" charset="-128"/>
              </a:rPr>
              <a:t>　</a:t>
            </a:r>
            <a:r>
              <a:rPr lang="en-US" altLang="ja-JP" sz="2000" b="1" dirty="0">
                <a:solidFill>
                  <a:prstClr val="black"/>
                </a:solidFill>
                <a:latin typeface="Calibri"/>
                <a:ea typeface="ＭＳ Ｐゴシック" panose="020B0600070205080204" pitchFamily="50" charset="-128"/>
              </a:rPr>
              <a:t>JICA</a:t>
            </a:r>
            <a:r>
              <a:rPr lang="ja-JP" altLang="en-US" sz="2000" b="1" dirty="0">
                <a:solidFill>
                  <a:prstClr val="black"/>
                </a:solidFill>
                <a:latin typeface="Calibri"/>
                <a:ea typeface="ＭＳ Ｐゴシック" panose="020B0600070205080204" pitchFamily="50" charset="-128"/>
              </a:rPr>
              <a:t>　　　</a:t>
            </a:r>
            <a:r>
              <a:rPr lang="ja-JP" altLang="en-US" b="1" dirty="0">
                <a:solidFill>
                  <a:prstClr val="black"/>
                </a:solidFill>
                <a:latin typeface="Calibri"/>
                <a:ea typeface="ＭＳ Ｐゴシック" panose="020B0600070205080204" pitchFamily="50" charset="-128"/>
              </a:rPr>
              <a:t>金沢大学　　　　　　フーカット県医療</a:t>
            </a:r>
            <a:r>
              <a:rPr lang="ja-JP" altLang="en-US" b="1" dirty="0">
                <a:solidFill>
                  <a:prstClr val="black"/>
                </a:solidFill>
                <a:latin typeface="Calibri"/>
                <a:ea typeface="ＭＳ Ｐゴシック" panose="020B0600070205080204" pitchFamily="50" charset="-128"/>
              </a:rPr>
              <a:t>センター</a:t>
            </a:r>
            <a:endParaRPr lang="en-US" altLang="ja-JP" b="1" dirty="0">
              <a:solidFill>
                <a:prstClr val="black"/>
              </a:solidFill>
              <a:latin typeface="Calibri"/>
              <a:ea typeface="ＭＳ Ｐゴシック" panose="020B0600070205080204" pitchFamily="50" charset="-128"/>
            </a:endParaRPr>
          </a:p>
          <a:p>
            <a:r>
              <a:rPr lang="ja-JP" altLang="en-US" sz="2000" b="1" dirty="0">
                <a:solidFill>
                  <a:prstClr val="black"/>
                </a:solidFill>
                <a:latin typeface="ＭＳ Ｐゴシック" panose="020B0600070205080204" pitchFamily="50" charset="-128"/>
                <a:ea typeface="ＭＳ Ｐゴシック" panose="020B0600070205080204" pitchFamily="50" charset="-128"/>
              </a:rPr>
              <a:t>　</a:t>
            </a:r>
            <a:r>
              <a:rPr lang="en-US" altLang="ja-JP" dirty="0">
                <a:solidFill>
                  <a:prstClr val="black"/>
                </a:solidFill>
                <a:latin typeface="ＭＳ Ｐゴシック" panose="020B0600070205080204" pitchFamily="50" charset="-128"/>
                <a:ea typeface="ＭＳ Ｐゴシック" panose="020B0600070205080204" pitchFamily="50" charset="-128"/>
              </a:rPr>
              <a:t>(</a:t>
            </a:r>
            <a:r>
              <a:rPr lang="ja-JP" altLang="en-US" dirty="0">
                <a:solidFill>
                  <a:prstClr val="black"/>
                </a:solidFill>
                <a:latin typeface="ＭＳ Ｐゴシック" panose="020B0600070205080204" pitchFamily="50" charset="-128"/>
                <a:ea typeface="ＭＳ Ｐゴシック" panose="020B0600070205080204" pitchFamily="50" charset="-128"/>
              </a:rPr>
              <a:t>地域医療</a:t>
            </a:r>
            <a:r>
              <a:rPr lang="ja-JP" altLang="en-US" dirty="0">
                <a:solidFill>
                  <a:prstClr val="black"/>
                </a:solidFill>
                <a:latin typeface="ＭＳ Ｐゴシック" panose="020B0600070205080204" pitchFamily="50" charset="-128"/>
                <a:ea typeface="ＭＳ Ｐゴシック" panose="020B0600070205080204" pitchFamily="50" charset="-128"/>
              </a:rPr>
              <a:t>スタッフ</a:t>
            </a:r>
            <a:r>
              <a:rPr lang="ja-JP" altLang="en-US" dirty="0">
                <a:solidFill>
                  <a:prstClr val="black"/>
                </a:solidFill>
                <a:latin typeface="ＭＳ Ｐゴシック" panose="020B0600070205080204" pitchFamily="50" charset="-128"/>
                <a:ea typeface="ＭＳ Ｐゴシック" panose="020B0600070205080204" pitchFamily="50" charset="-128"/>
              </a:rPr>
              <a:t>を</a:t>
            </a:r>
            <a:r>
              <a:rPr lang="ja-JP" altLang="en-US" dirty="0">
                <a:solidFill>
                  <a:prstClr val="black"/>
                </a:solidFill>
                <a:latin typeface="ＭＳ Ｐゴシック" panose="020B0600070205080204" pitchFamily="50" charset="-128"/>
                <a:ea typeface="ＭＳ Ｐゴシック" panose="020B0600070205080204" pitchFamily="50" charset="-128"/>
              </a:rPr>
              <a:t>育成</a:t>
            </a:r>
            <a:r>
              <a:rPr lang="ja-JP" altLang="en-US" dirty="0">
                <a:solidFill>
                  <a:prstClr val="black"/>
                </a:solidFill>
                <a:latin typeface="ＭＳ Ｐゴシック" panose="020B0600070205080204" pitchFamily="50" charset="-128"/>
                <a:ea typeface="ＭＳ Ｐゴシック" panose="020B0600070205080204" pitchFamily="50" charset="-128"/>
              </a:rPr>
              <a:t>し</a:t>
            </a:r>
            <a:r>
              <a:rPr lang="ja-JP" altLang="en-US" dirty="0">
                <a:solidFill>
                  <a:prstClr val="black"/>
                </a:solidFill>
                <a:latin typeface="ＭＳ Ｐゴシック" panose="020B0600070205080204" pitchFamily="50" charset="-128"/>
                <a:ea typeface="ＭＳ Ｐゴシック" panose="020B0600070205080204" pitchFamily="50" charset="-128"/>
              </a:rPr>
              <a:t>、対象者へ</a:t>
            </a:r>
            <a:r>
              <a:rPr lang="ja-JP" altLang="en-US" dirty="0">
                <a:solidFill>
                  <a:prstClr val="black"/>
                </a:solidFill>
                <a:latin typeface="ＭＳ Ｐゴシック" panose="020B0600070205080204" pitchFamily="50" charset="-128"/>
                <a:ea typeface="ＭＳ Ｐゴシック" panose="020B0600070205080204" pitchFamily="50" charset="-128"/>
              </a:rPr>
              <a:t>継続的な</a:t>
            </a:r>
            <a:r>
              <a:rPr lang="ja-JP" altLang="en-US" dirty="0">
                <a:solidFill>
                  <a:prstClr val="black"/>
                </a:solidFill>
                <a:latin typeface="ＭＳ Ｐゴシック" panose="020B0600070205080204" pitchFamily="50" charset="-128"/>
                <a:ea typeface="ＭＳ Ｐゴシック" panose="020B0600070205080204" pitchFamily="50" charset="-128"/>
              </a:rPr>
              <a:t>指導）</a:t>
            </a:r>
            <a:r>
              <a:rPr lang="ja-JP" altLang="en-US" dirty="0">
                <a:solidFill>
                  <a:prstClr val="black"/>
                </a:solidFill>
                <a:latin typeface="Calibri"/>
                <a:ea typeface="ＭＳ Ｐゴシック" panose="020B0600070205080204" pitchFamily="50" charset="-128"/>
              </a:rPr>
              <a:t>　</a:t>
            </a:r>
            <a:r>
              <a:rPr lang="ja-JP" altLang="en-US" sz="2000" b="1" dirty="0">
                <a:solidFill>
                  <a:prstClr val="black"/>
                </a:solidFill>
                <a:latin typeface="Calibri"/>
                <a:ea typeface="ＭＳ Ｐゴシック" panose="020B0600070205080204" pitchFamily="50" charset="-128"/>
              </a:rPr>
              <a:t>　　　</a:t>
            </a:r>
            <a:endParaRPr lang="ja-JP" altLang="en-US" dirty="0">
              <a:solidFill>
                <a:prstClr val="black"/>
              </a:solidFill>
              <a:latin typeface="Calibri"/>
              <a:ea typeface="ＭＳ Ｐゴシック" panose="020B0600070205080204" pitchFamily="50" charset="-128"/>
            </a:endParaRPr>
          </a:p>
        </p:txBody>
      </p:sp>
      <p:sp>
        <p:nvSpPr>
          <p:cNvPr id="5" name="円/楕円 4"/>
          <p:cNvSpPr/>
          <p:nvPr/>
        </p:nvSpPr>
        <p:spPr>
          <a:xfrm>
            <a:off x="1715170" y="2760326"/>
            <a:ext cx="2914357" cy="1502645"/>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prstClr val="black"/>
                </a:solidFill>
                <a:latin typeface="Calibri"/>
                <a:ea typeface="ＭＳ Ｐゴシック" panose="020B0600070205080204" pitchFamily="50" charset="-128"/>
              </a:rPr>
              <a:t>ベトナム国家大学</a:t>
            </a:r>
            <a:endParaRPr lang="en-US" altLang="ja-JP" sz="1600" b="1" dirty="0">
              <a:solidFill>
                <a:prstClr val="black"/>
              </a:solidFill>
              <a:latin typeface="Calibri"/>
              <a:ea typeface="ＭＳ Ｐゴシック" panose="020B0600070205080204" pitchFamily="50" charset="-128"/>
            </a:endParaRPr>
          </a:p>
          <a:p>
            <a:pPr algn="ctr"/>
            <a:r>
              <a:rPr lang="ja-JP" altLang="en-US" sz="1400" dirty="0">
                <a:solidFill>
                  <a:prstClr val="black"/>
                </a:solidFill>
                <a:latin typeface="Calibri"/>
                <a:ea typeface="ＭＳ Ｐゴシック" panose="020B0600070205080204" pitchFamily="50" charset="-128"/>
              </a:rPr>
              <a:t>（ホルモン測定機関設立と母子検体測定</a:t>
            </a:r>
            <a:r>
              <a:rPr lang="ja-JP" altLang="en-US" sz="1600" dirty="0">
                <a:solidFill>
                  <a:prstClr val="black"/>
                </a:solidFill>
                <a:latin typeface="Calibri"/>
                <a:ea typeface="ＭＳ Ｐゴシック" panose="020B0600070205080204" pitchFamily="50" charset="-128"/>
              </a:rPr>
              <a:t>）</a:t>
            </a:r>
            <a:endParaRPr lang="ja-JP" altLang="en-US" sz="1600" dirty="0">
              <a:solidFill>
                <a:prstClr val="black"/>
              </a:solidFill>
              <a:latin typeface="Calibri"/>
              <a:ea typeface="ＭＳ Ｐゴシック" panose="020B0600070205080204" pitchFamily="50" charset="-128"/>
            </a:endParaRPr>
          </a:p>
        </p:txBody>
      </p:sp>
      <p:sp>
        <p:nvSpPr>
          <p:cNvPr id="6" name="円/楕円 5"/>
          <p:cNvSpPr/>
          <p:nvPr/>
        </p:nvSpPr>
        <p:spPr>
          <a:xfrm>
            <a:off x="4496089" y="4053907"/>
            <a:ext cx="3039071" cy="1255255"/>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prstClr val="black"/>
                </a:solidFill>
                <a:latin typeface="Calibri"/>
                <a:ea typeface="ＭＳ Ｐゴシック" panose="020B0600070205080204" pitchFamily="50" charset="-128"/>
              </a:rPr>
              <a:t>ハノイ医科大学　　　</a:t>
            </a:r>
            <a:r>
              <a:rPr lang="ja-JP" altLang="en-US" sz="1400" dirty="0">
                <a:solidFill>
                  <a:prstClr val="black"/>
                </a:solidFill>
                <a:latin typeface="Calibri"/>
                <a:ea typeface="ＭＳ Ｐゴシック" panose="020B0600070205080204" pitchFamily="50" charset="-128"/>
              </a:rPr>
              <a:t>（小児科医による指導・　支援）</a:t>
            </a:r>
            <a:endParaRPr lang="ja-JP" altLang="en-US" sz="1400" dirty="0">
              <a:solidFill>
                <a:prstClr val="black"/>
              </a:solidFill>
              <a:latin typeface="Calibri"/>
              <a:ea typeface="ＭＳ Ｐゴシック" panose="020B0600070205080204" pitchFamily="50" charset="-128"/>
            </a:endParaRPr>
          </a:p>
        </p:txBody>
      </p:sp>
      <p:sp>
        <p:nvSpPr>
          <p:cNvPr id="7" name="円/楕円 6"/>
          <p:cNvSpPr/>
          <p:nvPr/>
        </p:nvSpPr>
        <p:spPr>
          <a:xfrm>
            <a:off x="7629596" y="2780020"/>
            <a:ext cx="2982132" cy="1587512"/>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prstClr val="black"/>
                </a:solidFill>
                <a:latin typeface="Calibri"/>
                <a:ea typeface="ＭＳ Ｐゴシック" panose="020B0600070205080204" pitchFamily="50" charset="-128"/>
              </a:rPr>
              <a:t>環境モニターリング　センター　　　　　　</a:t>
            </a:r>
            <a:r>
              <a:rPr lang="ja-JP" altLang="en-US" b="1" dirty="0">
                <a:solidFill>
                  <a:prstClr val="black"/>
                </a:solidFill>
                <a:latin typeface="Calibri"/>
                <a:ea typeface="ＭＳ Ｐゴシック" panose="020B0600070205080204" pitchFamily="50" charset="-128"/>
              </a:rPr>
              <a:t>　</a:t>
            </a:r>
            <a:r>
              <a:rPr lang="ja-JP" altLang="en-US" sz="1400" dirty="0">
                <a:solidFill>
                  <a:prstClr val="black"/>
                </a:solidFill>
                <a:latin typeface="Calibri"/>
                <a:ea typeface="ＭＳ Ｐゴシック" panose="020B0600070205080204" pitchFamily="50" charset="-128"/>
              </a:rPr>
              <a:t>（母子のダイオキシン　　測定）</a:t>
            </a:r>
            <a:endParaRPr lang="ja-JP" altLang="en-US" sz="1400" dirty="0">
              <a:solidFill>
                <a:prstClr val="black"/>
              </a:solidFill>
              <a:latin typeface="Calibri"/>
              <a:ea typeface="ＭＳ Ｐゴシック" panose="020B0600070205080204" pitchFamily="50" charset="-128"/>
            </a:endParaRPr>
          </a:p>
        </p:txBody>
      </p:sp>
      <p:sp>
        <p:nvSpPr>
          <p:cNvPr id="8" name="テキスト ボックス 7"/>
          <p:cNvSpPr txBox="1"/>
          <p:nvPr/>
        </p:nvSpPr>
        <p:spPr>
          <a:xfrm>
            <a:off x="1991545" y="5675476"/>
            <a:ext cx="3193463" cy="892552"/>
          </a:xfrm>
          <a:prstGeom prst="rect">
            <a:avLst/>
          </a:prstGeom>
          <a:solidFill>
            <a:srgbClr val="FFFFCC"/>
          </a:solidFill>
          <a:ln w="12700">
            <a:solidFill>
              <a:srgbClr val="66FF33"/>
            </a:solidFill>
          </a:ln>
        </p:spPr>
        <p:txBody>
          <a:bodyPr wrap="square" rtlCol="0">
            <a:spAutoFit/>
          </a:bodyPr>
          <a:lstStyle/>
          <a:p>
            <a:pPr algn="ctr"/>
            <a:r>
              <a:rPr lang="ja-JP" altLang="en-US" sz="2000" b="1" dirty="0">
                <a:solidFill>
                  <a:prstClr val="black"/>
                </a:solidFill>
                <a:latin typeface="Calibri"/>
                <a:ea typeface="ＭＳ Ｐゴシック" panose="020B0600070205080204" pitchFamily="50" charset="-128"/>
              </a:rPr>
              <a:t>　　</a:t>
            </a:r>
            <a:r>
              <a:rPr lang="ja-JP" altLang="en-US" sz="1600" b="1" dirty="0">
                <a:solidFill>
                  <a:prstClr val="black"/>
                </a:solidFill>
                <a:latin typeface="Calibri"/>
                <a:ea typeface="ＭＳ Ｐゴシック" panose="020B0600070205080204" pitchFamily="50" charset="-128"/>
              </a:rPr>
              <a:t>日本大使館：草</a:t>
            </a:r>
            <a:r>
              <a:rPr lang="ja-JP" altLang="en-US" sz="1600" b="1" dirty="0">
                <a:solidFill>
                  <a:prstClr val="black"/>
                </a:solidFill>
                <a:latin typeface="Calibri"/>
                <a:ea typeface="ＭＳ Ｐゴシック" panose="020B0600070205080204" pitchFamily="50" charset="-128"/>
              </a:rPr>
              <a:t>の根・人間</a:t>
            </a:r>
            <a:r>
              <a:rPr lang="ja-JP" altLang="en-US" sz="1600" b="1" dirty="0">
                <a:solidFill>
                  <a:prstClr val="black"/>
                </a:solidFill>
                <a:latin typeface="Calibri"/>
                <a:ea typeface="ＭＳ Ｐゴシック" panose="020B0600070205080204" pitchFamily="50" charset="-128"/>
              </a:rPr>
              <a:t>の　安全保障無償</a:t>
            </a:r>
            <a:r>
              <a:rPr lang="ja-JP" altLang="en-US" sz="1600" b="1" dirty="0">
                <a:solidFill>
                  <a:prstClr val="black"/>
                </a:solidFill>
                <a:latin typeface="Calibri"/>
                <a:ea typeface="ＭＳ Ｐゴシック" panose="020B0600070205080204" pitchFamily="50" charset="-128"/>
              </a:rPr>
              <a:t>資金</a:t>
            </a:r>
            <a:r>
              <a:rPr lang="ja-JP" altLang="en-US" sz="1600" b="1" dirty="0">
                <a:solidFill>
                  <a:prstClr val="black"/>
                </a:solidFill>
                <a:latin typeface="Calibri"/>
                <a:ea typeface="ＭＳ Ｐゴシック" panose="020B0600070205080204" pitchFamily="50" charset="-128"/>
              </a:rPr>
              <a:t>協力</a:t>
            </a:r>
            <a:endParaRPr lang="en-US" altLang="ja-JP" sz="1600" b="1" dirty="0">
              <a:solidFill>
                <a:prstClr val="black"/>
              </a:solidFill>
              <a:latin typeface="Calibri"/>
              <a:ea typeface="ＭＳ Ｐゴシック" panose="020B0600070205080204" pitchFamily="50" charset="-128"/>
            </a:endParaRPr>
          </a:p>
          <a:p>
            <a:pPr algn="ctr"/>
            <a:r>
              <a:rPr lang="ja-JP" altLang="en-US" sz="1600" dirty="0">
                <a:solidFill>
                  <a:prstClr val="black"/>
                </a:solidFill>
                <a:latin typeface="Calibri"/>
                <a:ea typeface="ＭＳ Ｐゴシック" panose="020B0600070205080204" pitchFamily="50" charset="-128"/>
              </a:rPr>
              <a:t>（保育器・検査機器の供与）</a:t>
            </a:r>
            <a:endParaRPr lang="ja-JP" altLang="en-US" sz="1600" dirty="0">
              <a:solidFill>
                <a:prstClr val="black"/>
              </a:solidFill>
              <a:latin typeface="Calibri"/>
              <a:ea typeface="ＭＳ Ｐゴシック" panose="020B0600070205080204" pitchFamily="50" charset="-128"/>
            </a:endParaRPr>
          </a:p>
        </p:txBody>
      </p:sp>
      <p:cxnSp>
        <p:nvCxnSpPr>
          <p:cNvPr id="11" name="直線矢印コネクタ 10"/>
          <p:cNvCxnSpPr/>
          <p:nvPr/>
        </p:nvCxnSpPr>
        <p:spPr>
          <a:xfrm flipV="1">
            <a:off x="4422128" y="2721599"/>
            <a:ext cx="610477" cy="38623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V="1">
            <a:off x="6032956" y="2760325"/>
            <a:ext cx="0" cy="129614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H="1" flipV="1">
            <a:off x="7134506" y="2754161"/>
            <a:ext cx="761694" cy="35366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V="1">
            <a:off x="3454366" y="2737816"/>
            <a:ext cx="2267527" cy="2937660"/>
          </a:xfrm>
          <a:prstGeom prst="straightConnector1">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a:stCxn id="29" idx="0"/>
          </p:cNvCxnSpPr>
          <p:nvPr/>
        </p:nvCxnSpPr>
        <p:spPr>
          <a:xfrm flipH="1" flipV="1">
            <a:off x="6594873" y="2721600"/>
            <a:ext cx="1775347" cy="2938935"/>
          </a:xfrm>
          <a:prstGeom prst="straightConnector1">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V="1">
            <a:off x="6015623" y="1572529"/>
            <a:ext cx="0" cy="36120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4214729" y="2190056"/>
            <a:ext cx="41479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5721892" y="2190056"/>
            <a:ext cx="591064"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6822047" y="5660535"/>
            <a:ext cx="3096344" cy="646331"/>
          </a:xfrm>
          <a:prstGeom prst="rect">
            <a:avLst/>
          </a:prstGeom>
          <a:solidFill>
            <a:srgbClr val="FFFFCC"/>
          </a:solidFill>
          <a:ln w="12700">
            <a:solidFill>
              <a:srgbClr val="00B0F0"/>
            </a:solidFill>
          </a:ln>
        </p:spPr>
        <p:txBody>
          <a:bodyPr wrap="square" rtlCol="0">
            <a:spAutoFit/>
          </a:bodyPr>
          <a:lstStyle/>
          <a:p>
            <a:r>
              <a:rPr lang="ja-JP" altLang="en-US" sz="1600" b="1" dirty="0">
                <a:solidFill>
                  <a:prstClr val="black"/>
                </a:solidFill>
                <a:latin typeface="Calibri"/>
                <a:ea typeface="ＭＳ Ｐゴシック" panose="020B0600070205080204" pitchFamily="50" charset="-128"/>
              </a:rPr>
              <a:t>枯葉剤被害から乳幼児を守る会　</a:t>
            </a:r>
            <a:endParaRPr lang="en-US" altLang="ja-JP" sz="1600" b="1" dirty="0">
              <a:solidFill>
                <a:prstClr val="black"/>
              </a:solidFill>
              <a:latin typeface="Calibri"/>
              <a:ea typeface="ＭＳ Ｐゴシック" panose="020B0600070205080204" pitchFamily="50" charset="-128"/>
            </a:endParaRPr>
          </a:p>
          <a:p>
            <a:r>
              <a:rPr lang="ja-JP" altLang="en-US" sz="2000" dirty="0">
                <a:solidFill>
                  <a:prstClr val="black"/>
                </a:solidFill>
                <a:latin typeface="Calibri"/>
                <a:ea typeface="ＭＳ Ｐゴシック" panose="020B0600070205080204" pitchFamily="50" charset="-128"/>
              </a:rPr>
              <a:t>　</a:t>
            </a:r>
            <a:r>
              <a:rPr lang="ja-JP" altLang="en-US" sz="1600" dirty="0">
                <a:solidFill>
                  <a:prstClr val="black"/>
                </a:solidFill>
                <a:latin typeface="Calibri"/>
                <a:ea typeface="ＭＳ Ｐゴシック" panose="020B0600070205080204" pitchFamily="50" charset="-128"/>
              </a:rPr>
              <a:t>（粉ミルク・離乳食の無償供与）　</a:t>
            </a:r>
            <a:r>
              <a:rPr lang="ja-JP" altLang="en-US" sz="2000" dirty="0">
                <a:solidFill>
                  <a:prstClr val="black"/>
                </a:solidFill>
                <a:latin typeface="Calibri"/>
                <a:ea typeface="ＭＳ Ｐゴシック" panose="020B0600070205080204" pitchFamily="50" charset="-128"/>
              </a:rPr>
              <a:t>　　　　　</a:t>
            </a:r>
            <a:endParaRPr lang="ja-JP" altLang="en-US" sz="2000"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968226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7215909" cy="576984"/>
          </a:xfrm>
          <a:solidFill>
            <a:schemeClr val="accent1">
              <a:lumMod val="20000"/>
              <a:lumOff val="80000"/>
            </a:schemeClr>
          </a:solidFill>
          <a:ln w="25400">
            <a:solidFill>
              <a:schemeClr val="accent1"/>
            </a:solidFill>
          </a:ln>
        </p:spPr>
        <p:txBody>
          <a:bodyPr>
            <a:normAutofit fontScale="90000"/>
          </a:bodyPr>
          <a:lstStyle/>
          <a:p>
            <a:r>
              <a:rPr kumimoji="1" lang="ja-JP" altLang="en-US" b="1" dirty="0" smtClean="0">
                <a:solidFill>
                  <a:srgbClr val="FF0000"/>
                </a:solidFill>
                <a:effectLst>
                  <a:outerShdw blurRad="38100" dist="38100" dir="2700000" algn="tl">
                    <a:srgbClr val="000000">
                      <a:alpha val="43137"/>
                    </a:srgbClr>
                  </a:outerShdw>
                </a:effectLst>
              </a:rPr>
              <a:t>カウンターパート・協力機関</a:t>
            </a:r>
            <a:endParaRPr kumimoji="1" lang="ja-JP" altLang="en-US" b="1" dirty="0">
              <a:solidFill>
                <a:srgbClr val="FF0000"/>
              </a:solidFill>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a:xfrm>
            <a:off x="838200" y="1099126"/>
            <a:ext cx="10515600" cy="5555673"/>
          </a:xfrm>
        </p:spPr>
        <p:txBody>
          <a:bodyPr/>
          <a:lstStyle/>
          <a:p>
            <a:pPr marL="0" indent="0">
              <a:buNone/>
            </a:pPr>
            <a:endParaRPr kumimoji="1" lang="ja-JP" altLang="en-US" dirty="0"/>
          </a:p>
        </p:txBody>
      </p:sp>
      <p:sp>
        <p:nvSpPr>
          <p:cNvPr id="4" name="テキスト ボックス 3"/>
          <p:cNvSpPr txBox="1"/>
          <p:nvPr/>
        </p:nvSpPr>
        <p:spPr>
          <a:xfrm>
            <a:off x="5181600" y="2206675"/>
            <a:ext cx="1645920" cy="523220"/>
          </a:xfrm>
          <a:prstGeom prst="rect">
            <a:avLst/>
          </a:prstGeom>
          <a:solidFill>
            <a:srgbClr val="FFCCFF"/>
          </a:solidFill>
          <a:ln w="19050">
            <a:solidFill>
              <a:srgbClr val="FF0000"/>
            </a:solidFill>
          </a:ln>
        </p:spPr>
        <p:txBody>
          <a:bodyPr wrap="square" rtlCol="0" anchor="ctr">
            <a:spAutoFit/>
          </a:bodyPr>
          <a:lstStyle/>
          <a:p>
            <a:pPr algn="ctr"/>
            <a:r>
              <a:rPr kumimoji="1" lang="ja-JP" altLang="en-US" sz="2800" b="1" dirty="0" smtClean="0"/>
              <a:t>金沢大学</a:t>
            </a:r>
            <a:endParaRPr kumimoji="1" lang="ja-JP" altLang="en-US" sz="2800" b="1" dirty="0"/>
          </a:p>
        </p:txBody>
      </p:sp>
      <p:sp>
        <p:nvSpPr>
          <p:cNvPr id="7" name="テキスト ボックス 6"/>
          <p:cNvSpPr txBox="1"/>
          <p:nvPr/>
        </p:nvSpPr>
        <p:spPr>
          <a:xfrm>
            <a:off x="3108960" y="2216071"/>
            <a:ext cx="1463040" cy="523220"/>
          </a:xfrm>
          <a:prstGeom prst="rect">
            <a:avLst/>
          </a:prstGeom>
          <a:solidFill>
            <a:schemeClr val="accent5">
              <a:lumMod val="20000"/>
              <a:lumOff val="80000"/>
            </a:schemeClr>
          </a:solidFill>
          <a:ln w="19050">
            <a:solidFill>
              <a:srgbClr val="0070C0"/>
            </a:solidFill>
          </a:ln>
        </p:spPr>
        <p:txBody>
          <a:bodyPr wrap="square" rtlCol="0">
            <a:spAutoFit/>
          </a:bodyPr>
          <a:lstStyle/>
          <a:p>
            <a:pPr algn="ctr"/>
            <a:r>
              <a:rPr kumimoji="1" lang="en-US" altLang="ja-JP" sz="2800" b="1" dirty="0" smtClean="0"/>
              <a:t>JICA</a:t>
            </a:r>
            <a:endParaRPr kumimoji="1" lang="ja-JP" altLang="en-US" sz="2800" b="1" dirty="0"/>
          </a:p>
        </p:txBody>
      </p:sp>
      <p:sp>
        <p:nvSpPr>
          <p:cNvPr id="8" name="テキスト ボックス 7"/>
          <p:cNvSpPr txBox="1"/>
          <p:nvPr/>
        </p:nvSpPr>
        <p:spPr>
          <a:xfrm>
            <a:off x="7322588" y="2092960"/>
            <a:ext cx="2197332" cy="646331"/>
          </a:xfrm>
          <a:prstGeom prst="rect">
            <a:avLst/>
          </a:prstGeom>
          <a:solidFill>
            <a:srgbClr val="FFCCFF"/>
          </a:solidFill>
          <a:ln w="19050">
            <a:solidFill>
              <a:srgbClr val="FF0000"/>
            </a:solidFill>
          </a:ln>
        </p:spPr>
        <p:txBody>
          <a:bodyPr wrap="square" rtlCol="0">
            <a:spAutoFit/>
          </a:bodyPr>
          <a:lstStyle/>
          <a:p>
            <a:pPr algn="ctr"/>
            <a:r>
              <a:rPr lang="ja-JP" altLang="en-US" b="1" dirty="0" smtClean="0"/>
              <a:t>フーカット</a:t>
            </a:r>
            <a:endParaRPr lang="en-US" altLang="ja-JP" b="1" dirty="0" smtClean="0"/>
          </a:p>
          <a:p>
            <a:pPr algn="ctr"/>
            <a:r>
              <a:rPr kumimoji="1" lang="ja-JP" altLang="en-US" b="1" dirty="0" smtClean="0"/>
              <a:t>県立医療</a:t>
            </a:r>
            <a:r>
              <a:rPr kumimoji="1" lang="ja-JP" altLang="en-US" b="1" dirty="0"/>
              <a:t>センタ</a:t>
            </a:r>
            <a:r>
              <a:rPr kumimoji="1" lang="ja-JP" altLang="en-US" b="1" dirty="0" smtClean="0"/>
              <a:t>ー</a:t>
            </a:r>
            <a:endParaRPr kumimoji="1" lang="ja-JP" altLang="en-US" b="1" dirty="0"/>
          </a:p>
        </p:txBody>
      </p:sp>
      <p:sp>
        <p:nvSpPr>
          <p:cNvPr id="9" name="フローチャート: 代替処理 8"/>
          <p:cNvSpPr/>
          <p:nvPr/>
        </p:nvSpPr>
        <p:spPr>
          <a:xfrm>
            <a:off x="2631440" y="3443301"/>
            <a:ext cx="1473200" cy="995680"/>
          </a:xfrm>
          <a:prstGeom prst="flowChartAlternateProcess">
            <a:avLst/>
          </a:prstGeom>
          <a:solidFill>
            <a:schemeClr val="accent4">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rPr>
              <a:t>ハノイ医科大学</a:t>
            </a:r>
            <a:r>
              <a:rPr lang="en-US" altLang="ja-JP" b="1" dirty="0" smtClean="0">
                <a:solidFill>
                  <a:schemeClr val="tx1"/>
                </a:solidFill>
              </a:rPr>
              <a:t>10-80</a:t>
            </a:r>
            <a:r>
              <a:rPr lang="ja-JP" altLang="en-US" b="1" dirty="0" smtClean="0">
                <a:solidFill>
                  <a:schemeClr val="tx1"/>
                </a:solidFill>
              </a:rPr>
              <a:t>委員会</a:t>
            </a:r>
            <a:endParaRPr kumimoji="1" lang="ja-JP" altLang="en-US" b="1" dirty="0">
              <a:solidFill>
                <a:schemeClr val="tx1"/>
              </a:solidFill>
            </a:endParaRPr>
          </a:p>
        </p:txBody>
      </p:sp>
      <p:sp>
        <p:nvSpPr>
          <p:cNvPr id="14" name="フローチャート: 代替処理 13"/>
          <p:cNvSpPr/>
          <p:nvPr/>
        </p:nvSpPr>
        <p:spPr>
          <a:xfrm>
            <a:off x="4315577" y="4359450"/>
            <a:ext cx="1473200" cy="995680"/>
          </a:xfrm>
          <a:prstGeom prst="flowChartAlternateProcess">
            <a:avLst/>
          </a:prstGeom>
          <a:solidFill>
            <a:schemeClr val="accent4">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rPr>
              <a:t>ベトナム　国家大学　（ハノイ）</a:t>
            </a:r>
            <a:endParaRPr kumimoji="1" lang="ja-JP" altLang="en-US" b="1" dirty="0">
              <a:solidFill>
                <a:schemeClr val="tx1"/>
              </a:solidFill>
            </a:endParaRPr>
          </a:p>
        </p:txBody>
      </p:sp>
      <p:cxnSp>
        <p:nvCxnSpPr>
          <p:cNvPr id="16" name="直線コネクタ 15"/>
          <p:cNvCxnSpPr>
            <a:stCxn id="4" idx="1"/>
            <a:endCxn id="7" idx="3"/>
          </p:cNvCxnSpPr>
          <p:nvPr/>
        </p:nvCxnSpPr>
        <p:spPr>
          <a:xfrm flipH="1">
            <a:off x="4572000" y="2468285"/>
            <a:ext cx="609600" cy="9396"/>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9" name="直線コネクタ 18"/>
          <p:cNvCxnSpPr/>
          <p:nvPr/>
        </p:nvCxnSpPr>
        <p:spPr>
          <a:xfrm>
            <a:off x="6827520" y="2416125"/>
            <a:ext cx="4950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フローチャート: 代替処理 19"/>
          <p:cNvSpPr/>
          <p:nvPr/>
        </p:nvSpPr>
        <p:spPr>
          <a:xfrm>
            <a:off x="6182360" y="4643120"/>
            <a:ext cx="1772921" cy="995680"/>
          </a:xfrm>
          <a:prstGeom prst="flowChartAlternateProcess">
            <a:avLst/>
          </a:prstGeom>
          <a:solidFill>
            <a:schemeClr val="accent4">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solidFill>
              </a:rPr>
              <a:t>天然資源・環境省北部環境モニタリングセンター</a:t>
            </a:r>
            <a:endParaRPr kumimoji="1" lang="ja-JP" altLang="en-US" sz="1400" b="1" dirty="0">
              <a:solidFill>
                <a:schemeClr val="tx1"/>
              </a:solidFill>
            </a:endParaRPr>
          </a:p>
        </p:txBody>
      </p:sp>
      <p:sp>
        <p:nvSpPr>
          <p:cNvPr id="23" name="フローチャート: 代替処理 22"/>
          <p:cNvSpPr/>
          <p:nvPr/>
        </p:nvSpPr>
        <p:spPr>
          <a:xfrm>
            <a:off x="9133840" y="2964607"/>
            <a:ext cx="1656080" cy="995680"/>
          </a:xfrm>
          <a:prstGeom prst="flowChartAlternateProcess">
            <a:avLst/>
          </a:prstGeom>
          <a:solidFill>
            <a:schemeClr val="accent4">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フーカット県人民</a:t>
            </a:r>
            <a:r>
              <a:rPr lang="ja-JP" altLang="en-US" b="1" dirty="0" smtClean="0">
                <a:solidFill>
                  <a:schemeClr val="tx1"/>
                </a:solidFill>
              </a:rPr>
              <a:t>委員会　保健局</a:t>
            </a:r>
            <a:endParaRPr kumimoji="1" lang="ja-JP" altLang="en-US" b="1" dirty="0">
              <a:solidFill>
                <a:schemeClr val="tx1"/>
              </a:solidFill>
            </a:endParaRPr>
          </a:p>
        </p:txBody>
      </p:sp>
      <p:sp>
        <p:nvSpPr>
          <p:cNvPr id="24" name="フローチャート: 代替処理 23"/>
          <p:cNvSpPr/>
          <p:nvPr/>
        </p:nvSpPr>
        <p:spPr>
          <a:xfrm>
            <a:off x="8279246" y="4185603"/>
            <a:ext cx="1586113" cy="995680"/>
          </a:xfrm>
          <a:prstGeom prst="flowChartAlternateProcess">
            <a:avLst/>
          </a:prstGeom>
          <a:solidFill>
            <a:schemeClr val="accent4">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tx1"/>
                </a:solidFill>
              </a:rPr>
              <a:t>コミューン・ヘルスセンター</a:t>
            </a:r>
            <a:endParaRPr kumimoji="1" lang="ja-JP" altLang="en-US" sz="1600" b="1" dirty="0">
              <a:solidFill>
                <a:schemeClr val="tx1"/>
              </a:solidFill>
            </a:endParaRPr>
          </a:p>
        </p:txBody>
      </p:sp>
      <p:sp>
        <p:nvSpPr>
          <p:cNvPr id="26" name="テキスト ボックス 25"/>
          <p:cNvSpPr txBox="1"/>
          <p:nvPr/>
        </p:nvSpPr>
        <p:spPr>
          <a:xfrm>
            <a:off x="4572000" y="1583565"/>
            <a:ext cx="697627" cy="400110"/>
          </a:xfrm>
          <a:prstGeom prst="rect">
            <a:avLst/>
          </a:prstGeom>
          <a:noFill/>
        </p:spPr>
        <p:txBody>
          <a:bodyPr wrap="none" rtlCol="0">
            <a:spAutoFit/>
          </a:bodyPr>
          <a:lstStyle/>
          <a:p>
            <a:r>
              <a:rPr kumimoji="1" lang="ja-JP" altLang="en-US" sz="2000" b="1" u="sng" dirty="0" smtClean="0"/>
              <a:t>協定</a:t>
            </a:r>
            <a:endParaRPr kumimoji="1" lang="ja-JP" altLang="en-US" sz="2000" b="1" u="sng" dirty="0"/>
          </a:p>
        </p:txBody>
      </p:sp>
      <p:sp>
        <p:nvSpPr>
          <p:cNvPr id="27" name="テキスト ボックス 26"/>
          <p:cNvSpPr txBox="1"/>
          <p:nvPr/>
        </p:nvSpPr>
        <p:spPr>
          <a:xfrm>
            <a:off x="6720006" y="1569740"/>
            <a:ext cx="697627" cy="400110"/>
          </a:xfrm>
          <a:prstGeom prst="rect">
            <a:avLst/>
          </a:prstGeom>
          <a:noFill/>
        </p:spPr>
        <p:txBody>
          <a:bodyPr wrap="none" rtlCol="0">
            <a:spAutoFit/>
          </a:bodyPr>
          <a:lstStyle/>
          <a:p>
            <a:r>
              <a:rPr kumimoji="1" lang="ja-JP" altLang="en-US" sz="2000" b="1" u="sng" dirty="0" smtClean="0"/>
              <a:t>協定</a:t>
            </a:r>
            <a:endParaRPr kumimoji="1" lang="ja-JP" altLang="en-US" sz="2000" b="1" u="sng" dirty="0"/>
          </a:p>
        </p:txBody>
      </p:sp>
      <p:cxnSp>
        <p:nvCxnSpPr>
          <p:cNvPr id="29" name="直線コネクタ 28"/>
          <p:cNvCxnSpPr/>
          <p:nvPr/>
        </p:nvCxnSpPr>
        <p:spPr>
          <a:xfrm flipH="1">
            <a:off x="4094480" y="2739291"/>
            <a:ext cx="1544320" cy="1121509"/>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H="1">
            <a:off x="4104640" y="2739291"/>
            <a:ext cx="1544320" cy="1121509"/>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H="1">
            <a:off x="5128012" y="2739291"/>
            <a:ext cx="730384" cy="160532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a:endCxn id="20" idx="0"/>
          </p:cNvCxnSpPr>
          <p:nvPr/>
        </p:nvCxnSpPr>
        <p:spPr>
          <a:xfrm>
            <a:off x="6042544" y="2739291"/>
            <a:ext cx="1026277" cy="1903829"/>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6720006" y="2747080"/>
            <a:ext cx="2413834" cy="71536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a:endCxn id="24" idx="0"/>
          </p:cNvCxnSpPr>
          <p:nvPr/>
        </p:nvCxnSpPr>
        <p:spPr>
          <a:xfrm>
            <a:off x="6449634" y="2747080"/>
            <a:ext cx="2622669" cy="143852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4458598" y="3093115"/>
            <a:ext cx="1338828" cy="369332"/>
          </a:xfrm>
          <a:prstGeom prst="rect">
            <a:avLst/>
          </a:prstGeom>
          <a:noFill/>
        </p:spPr>
        <p:txBody>
          <a:bodyPr wrap="none" rtlCol="0">
            <a:spAutoFit/>
          </a:bodyPr>
          <a:lstStyle/>
          <a:p>
            <a:r>
              <a:rPr kumimoji="1" lang="ja-JP" altLang="en-US" b="1" u="sng" dirty="0" smtClean="0"/>
              <a:t>連携・協力</a:t>
            </a:r>
            <a:endParaRPr kumimoji="1" lang="ja-JP" altLang="en-US" b="1" u="sng" dirty="0"/>
          </a:p>
        </p:txBody>
      </p:sp>
      <p:sp>
        <p:nvSpPr>
          <p:cNvPr id="45" name="テキスト ボックス 44"/>
          <p:cNvSpPr txBox="1"/>
          <p:nvPr/>
        </p:nvSpPr>
        <p:spPr>
          <a:xfrm>
            <a:off x="6399405" y="3103408"/>
            <a:ext cx="1338828" cy="369332"/>
          </a:xfrm>
          <a:prstGeom prst="rect">
            <a:avLst/>
          </a:prstGeom>
          <a:noFill/>
        </p:spPr>
        <p:txBody>
          <a:bodyPr wrap="none" rtlCol="0">
            <a:spAutoFit/>
          </a:bodyPr>
          <a:lstStyle/>
          <a:p>
            <a:r>
              <a:rPr kumimoji="1" lang="ja-JP" altLang="en-US" b="1" u="sng" dirty="0" smtClean="0"/>
              <a:t>連携・協力</a:t>
            </a:r>
            <a:endParaRPr kumimoji="1" lang="ja-JP" altLang="en-US" b="1" u="sng" dirty="0"/>
          </a:p>
        </p:txBody>
      </p:sp>
      <p:sp>
        <p:nvSpPr>
          <p:cNvPr id="46" name="月 45"/>
          <p:cNvSpPr/>
          <p:nvPr/>
        </p:nvSpPr>
        <p:spPr>
          <a:xfrm rot="16200000">
            <a:off x="5362925" y="1010274"/>
            <a:ext cx="2128652" cy="8802856"/>
          </a:xfrm>
          <a:prstGeom prst="moon">
            <a:avLst>
              <a:gd name="adj" fmla="val 29505"/>
            </a:avLst>
          </a:prstGeom>
          <a:gradFill>
            <a:gsLst>
              <a:gs pos="75000">
                <a:srgbClr val="FFC000"/>
              </a:gs>
              <a:gs pos="50000">
                <a:srgbClr val="A29FE2"/>
              </a:gs>
              <a:gs pos="0">
                <a:srgbClr val="FFCCFF"/>
              </a:gs>
              <a:gs pos="100000">
                <a:schemeClr val="accent5">
                  <a:lumMod val="100000"/>
                </a:schemeClr>
              </a:gs>
            </a:gsLst>
            <a:path path="circle">
              <a:fillToRect l="50000" t="-80000" r="50000" b="180000"/>
            </a:path>
          </a:gradFill>
        </p:spPr>
        <p:style>
          <a:lnRef idx="2">
            <a:schemeClr val="accent1">
              <a:shade val="50000"/>
            </a:schemeClr>
          </a:lnRef>
          <a:fillRef idx="1">
            <a:schemeClr val="accent1"/>
          </a:fillRef>
          <a:effectRef idx="0">
            <a:schemeClr val="accent1"/>
          </a:effectRef>
          <a:fontRef idx="minor">
            <a:schemeClr val="lt1"/>
          </a:fontRef>
        </p:style>
        <p:txBody>
          <a:bodyPr vert="vert" rtlCol="0" anchor="ctr">
            <a:scene3d>
              <a:camera prst="orthographicFront">
                <a:rot lat="0" lon="0" rev="0"/>
              </a:camera>
              <a:lightRig rig="threePt" dir="t"/>
            </a:scene3d>
          </a:bodyPr>
          <a:lstStyle/>
          <a:p>
            <a:pPr algn="ctr"/>
            <a:r>
              <a:rPr kumimoji="1" lang="ja-JP" altLang="en-US" b="1" dirty="0" smtClean="0">
                <a:solidFill>
                  <a:schemeClr val="tx1"/>
                </a:solidFill>
              </a:rPr>
              <a:t>より緊密な連携</a:t>
            </a:r>
            <a:endParaRPr kumimoji="1" lang="ja-JP" altLang="en-US" b="1" dirty="0">
              <a:solidFill>
                <a:schemeClr val="tx1"/>
              </a:solidFill>
            </a:endParaRPr>
          </a:p>
        </p:txBody>
      </p:sp>
    </p:spTree>
    <p:extLst>
      <p:ext uri="{BB962C8B-B14F-4D97-AF65-F5344CB8AC3E}">
        <p14:creationId xmlns:p14="http://schemas.microsoft.com/office/powerpoint/2010/main" val="4060890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759036808"/>
              </p:ext>
            </p:extLst>
          </p:nvPr>
        </p:nvGraphicFramePr>
        <p:xfrm>
          <a:off x="0" y="0"/>
          <a:ext cx="3333750" cy="4394200"/>
        </p:xfrm>
        <a:graphic>
          <a:graphicData uri="http://schemas.openxmlformats.org/presentationml/2006/ole">
            <mc:AlternateContent xmlns:mc="http://schemas.openxmlformats.org/markup-compatibility/2006">
              <mc:Choice xmlns:v="urn:schemas-microsoft-com:vml" Requires="v">
                <p:oleObj spid="_x0000_s1039" name="ビットマップ イメージ" r:id="rId3" imgW="3333333" imgH="4390476" progId="Paint.Picture">
                  <p:embed/>
                </p:oleObj>
              </mc:Choice>
              <mc:Fallback>
                <p:oleObj name="ビットマップ イメージ" r:id="rId3" imgW="3333333" imgH="4390476"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333750" cy="4394200"/>
                      </a:xfrm>
                      <a:prstGeom prst="rect">
                        <a:avLst/>
                      </a:prstGeom>
                      <a:noFill/>
                      <a:ln>
                        <a:solidFill>
                          <a:srgbClr val="FF0000"/>
                        </a:solidFill>
                      </a:ln>
                    </p:spPr>
                  </p:pic>
                </p:oleObj>
              </mc:Fallback>
            </mc:AlternateContent>
          </a:graphicData>
        </a:graphic>
      </p:graphicFrame>
      <p:sp>
        <p:nvSpPr>
          <p:cNvPr id="6" name="フローチャート: 結合子 5"/>
          <p:cNvSpPr/>
          <p:nvPr/>
        </p:nvSpPr>
        <p:spPr>
          <a:xfrm>
            <a:off x="1341120" y="7620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ドーナツ 6"/>
          <p:cNvSpPr/>
          <p:nvPr/>
        </p:nvSpPr>
        <p:spPr>
          <a:xfrm>
            <a:off x="1341120" y="762000"/>
            <a:ext cx="45719" cy="45719"/>
          </a:xfrm>
          <a:prstGeom prst="donu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フローチャート: 結合子 7"/>
          <p:cNvSpPr/>
          <p:nvPr/>
        </p:nvSpPr>
        <p:spPr>
          <a:xfrm>
            <a:off x="1341120" y="629920"/>
            <a:ext cx="203200" cy="177799"/>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線吹き出し 1 (枠付き) 8"/>
          <p:cNvSpPr/>
          <p:nvPr/>
        </p:nvSpPr>
        <p:spPr>
          <a:xfrm>
            <a:off x="1981200" y="375920"/>
            <a:ext cx="1239520" cy="254000"/>
          </a:xfrm>
          <a:prstGeom prst="borderCallout1">
            <a:avLst>
              <a:gd name="adj1" fmla="val 18750"/>
              <a:gd name="adj2" fmla="val -1776"/>
              <a:gd name="adj3" fmla="val 112500"/>
              <a:gd name="adj4" fmla="val -38333"/>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b="1" dirty="0" smtClean="0"/>
              <a:t>Hanoi</a:t>
            </a:r>
            <a:endParaRPr kumimoji="1" lang="ja-JP" altLang="en-US" b="1" dirty="0"/>
          </a:p>
        </p:txBody>
      </p:sp>
      <p:sp>
        <p:nvSpPr>
          <p:cNvPr id="10" name="正方形/長方形 9"/>
          <p:cNvSpPr/>
          <p:nvPr/>
        </p:nvSpPr>
        <p:spPr>
          <a:xfrm>
            <a:off x="2428240" y="2489200"/>
            <a:ext cx="711200" cy="5791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5"/>
          <a:stretch>
            <a:fillRect/>
          </a:stretch>
        </p:blipFill>
        <p:spPr>
          <a:xfrm>
            <a:off x="4439920" y="65599"/>
            <a:ext cx="4429760" cy="6726801"/>
          </a:xfrm>
          <a:prstGeom prst="rect">
            <a:avLst/>
          </a:prstGeom>
          <a:ln w="19050">
            <a:solidFill>
              <a:srgbClr val="7030A0"/>
            </a:solidFill>
          </a:ln>
        </p:spPr>
      </p:pic>
      <p:sp>
        <p:nvSpPr>
          <p:cNvPr id="12" name="ストライプ矢印 11"/>
          <p:cNvSpPr/>
          <p:nvPr/>
        </p:nvSpPr>
        <p:spPr>
          <a:xfrm>
            <a:off x="3220720" y="2397760"/>
            <a:ext cx="1024890" cy="670560"/>
          </a:xfrm>
          <a:prstGeom prst="stripedRightArrow">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ローチャート: 結合子 13"/>
          <p:cNvSpPr/>
          <p:nvPr/>
        </p:nvSpPr>
        <p:spPr>
          <a:xfrm>
            <a:off x="6664960" y="3484880"/>
            <a:ext cx="1056640" cy="1036320"/>
          </a:xfrm>
          <a:prstGeom prst="flowChartConnector">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線吹き出し 1 (枠付き) 14"/>
          <p:cNvSpPr/>
          <p:nvPr/>
        </p:nvSpPr>
        <p:spPr>
          <a:xfrm>
            <a:off x="8615680" y="2905760"/>
            <a:ext cx="3312160" cy="1056640"/>
          </a:xfrm>
          <a:prstGeom prst="borderCallout1">
            <a:avLst>
              <a:gd name="adj1" fmla="val -3365"/>
              <a:gd name="adj2" fmla="val 1483"/>
              <a:gd name="adj3" fmla="val 82693"/>
              <a:gd name="adj4" fmla="val -29131"/>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smtClean="0">
                <a:solidFill>
                  <a:srgbClr val="002060"/>
                </a:solidFill>
              </a:rPr>
              <a:t>対象地域</a:t>
            </a:r>
            <a:endParaRPr kumimoji="1" lang="ja-JP" altLang="en-US" sz="4400" b="1" dirty="0">
              <a:solidFill>
                <a:srgbClr val="002060"/>
              </a:solidFill>
            </a:endParaRPr>
          </a:p>
        </p:txBody>
      </p:sp>
      <p:sp>
        <p:nvSpPr>
          <p:cNvPr id="16" name="テキスト ボックス 15"/>
          <p:cNvSpPr txBox="1"/>
          <p:nvPr/>
        </p:nvSpPr>
        <p:spPr>
          <a:xfrm>
            <a:off x="111760" y="5004414"/>
            <a:ext cx="4328160" cy="923330"/>
          </a:xfrm>
          <a:prstGeom prst="rect">
            <a:avLst/>
          </a:prstGeom>
          <a:noFill/>
          <a:ln w="31750">
            <a:solidFill>
              <a:srgbClr val="00B050"/>
            </a:solidFill>
          </a:ln>
        </p:spPr>
        <p:txBody>
          <a:bodyPr wrap="square" rtlCol="0">
            <a:spAutoFit/>
          </a:bodyPr>
          <a:lstStyle/>
          <a:p>
            <a:r>
              <a:rPr kumimoji="1" lang="ja-JP" altLang="en-US" sz="5400" b="1" dirty="0" smtClean="0">
                <a:solidFill>
                  <a:srgbClr val="0070C0"/>
                </a:solidFill>
              </a:rPr>
              <a:t>活動地域地図</a:t>
            </a:r>
            <a:endParaRPr kumimoji="1" lang="ja-JP" altLang="en-US" sz="5400" b="1" dirty="0">
              <a:solidFill>
                <a:srgbClr val="0070C0"/>
              </a:solidFill>
            </a:endParaRPr>
          </a:p>
        </p:txBody>
      </p:sp>
    </p:spTree>
    <p:extLst>
      <p:ext uri="{BB962C8B-B14F-4D97-AF65-F5344CB8AC3E}">
        <p14:creationId xmlns:p14="http://schemas.microsoft.com/office/powerpoint/2010/main" val="646725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09720" y="274638"/>
            <a:ext cx="8716766" cy="796908"/>
          </a:xfrm>
        </p:spPr>
        <p:txBody>
          <a:bodyPr>
            <a:noAutofit/>
          </a:bodyPr>
          <a:lstStyle/>
          <a:p>
            <a:r>
              <a:rPr lang="en-US" altLang="ja-JP" b="1" u="sng" dirty="0" smtClean="0">
                <a:solidFill>
                  <a:srgbClr val="FFFF00"/>
                </a:solidFill>
                <a:ea typeface="Batang" pitchFamily="18" charset="-127"/>
              </a:rPr>
              <a:t>Dioxin</a:t>
            </a:r>
            <a:r>
              <a:rPr lang="en-US" altLang="ja-JP" b="1" u="sng" dirty="0" smtClean="0">
                <a:solidFill>
                  <a:srgbClr val="FFFF00"/>
                </a:solidFill>
              </a:rPr>
              <a:t> and human</a:t>
            </a:r>
            <a:r>
              <a:rPr lang="ja-JP" altLang="en-US" b="1" u="sng" dirty="0" smtClean="0">
                <a:solidFill>
                  <a:srgbClr val="FFFF00"/>
                </a:solidFill>
              </a:rPr>
              <a:t> </a:t>
            </a:r>
            <a:r>
              <a:rPr lang="en-US" altLang="ja-JP" b="1" u="sng" dirty="0" smtClean="0">
                <a:solidFill>
                  <a:srgbClr val="FFFF00"/>
                </a:solidFill>
              </a:rPr>
              <a:t>health in Vietnam</a:t>
            </a:r>
            <a:endParaRPr lang="en-US" altLang="ja-JP" dirty="0"/>
          </a:p>
        </p:txBody>
      </p:sp>
      <p:sp>
        <p:nvSpPr>
          <p:cNvPr id="3" name="コンテンツ プレースホルダ 2"/>
          <p:cNvSpPr>
            <a:spLocks noGrp="1"/>
          </p:cNvSpPr>
          <p:nvPr>
            <p:ph idx="1"/>
          </p:nvPr>
        </p:nvSpPr>
        <p:spPr>
          <a:xfrm>
            <a:off x="1981200" y="928671"/>
            <a:ext cx="8229600" cy="5197493"/>
          </a:xfrm>
        </p:spPr>
        <p:txBody>
          <a:bodyPr>
            <a:normAutofit/>
          </a:bodyPr>
          <a:lstStyle/>
          <a:p>
            <a:r>
              <a:rPr lang="en-US" altLang="ja-JP" sz="1600" b="1" dirty="0"/>
              <a:t>Since 2002, annual health examinations have been conducted on inhabitants of the herbicide/dioxin sprayed areas and control areas in Vietnam.</a:t>
            </a:r>
          </a:p>
          <a:p>
            <a:r>
              <a:rPr lang="en-US" altLang="ja-JP" sz="1600" b="1" dirty="0"/>
              <a:t>Dioxin levels in human specimens such as serum, breast milk and adipose tissues were significantly higher in the sprayed areas than in the control areas. </a:t>
            </a:r>
          </a:p>
          <a:p>
            <a:pPr>
              <a:buNone/>
            </a:pPr>
            <a:endParaRPr lang="en-US" altLang="ja-JP" sz="1800" b="1" dirty="0">
              <a:solidFill>
                <a:schemeClr val="bg1"/>
              </a:solidFill>
            </a:endParaRPr>
          </a:p>
          <a:p>
            <a:pPr>
              <a:buNone/>
            </a:pPr>
            <a:endParaRPr lang="en-US" altLang="ja-JP" sz="1800" b="1" dirty="0">
              <a:solidFill>
                <a:schemeClr val="bg1"/>
              </a:solidFill>
            </a:endParaRPr>
          </a:p>
          <a:p>
            <a:pPr>
              <a:buNone/>
            </a:pPr>
            <a:endParaRPr lang="en-US" altLang="ja-JP" sz="1800" b="1" dirty="0">
              <a:solidFill>
                <a:schemeClr val="bg1"/>
              </a:solidFill>
            </a:endParaRPr>
          </a:p>
          <a:p>
            <a:endParaRPr lang="en-US" altLang="ja-JP" sz="1800" b="1" dirty="0">
              <a:solidFill>
                <a:schemeClr val="bg1"/>
              </a:solidFill>
            </a:endParaRPr>
          </a:p>
          <a:p>
            <a:pPr>
              <a:buNone/>
            </a:pPr>
            <a:endParaRPr lang="en-US" altLang="ja-JP" sz="1800" b="1" dirty="0">
              <a:solidFill>
                <a:schemeClr val="bg1"/>
              </a:solidFill>
            </a:endParaRPr>
          </a:p>
          <a:p>
            <a:endParaRPr lang="en-US" altLang="ja-JP" sz="1800" b="1" dirty="0">
              <a:solidFill>
                <a:schemeClr val="bg1"/>
              </a:solidFill>
            </a:endParaRPr>
          </a:p>
          <a:p>
            <a:r>
              <a:rPr lang="en-US" altLang="ja-JP" sz="1600" b="1" dirty="0"/>
              <a:t>Recently it was found at the first time in the world that human dioxin levels were related to </a:t>
            </a:r>
            <a:r>
              <a:rPr lang="en-US" altLang="ja-JP" sz="1600" b="1" dirty="0">
                <a:solidFill>
                  <a:srgbClr val="FFFF00"/>
                </a:solidFill>
              </a:rPr>
              <a:t>sister chromatid exchange (SCE) </a:t>
            </a:r>
            <a:r>
              <a:rPr lang="en-US" altLang="ja-JP" sz="1600" b="1" dirty="0"/>
              <a:t>or </a:t>
            </a:r>
            <a:r>
              <a:rPr lang="en-US" altLang="ja-JP" sz="1600" b="1" dirty="0">
                <a:solidFill>
                  <a:srgbClr val="FFFF00"/>
                </a:solidFill>
              </a:rPr>
              <a:t>some steroid hormones</a:t>
            </a:r>
            <a:r>
              <a:rPr lang="en-US" altLang="ja-JP" sz="1600" b="1" dirty="0"/>
              <a:t>.</a:t>
            </a:r>
            <a:endParaRPr lang="ja-JP" altLang="en-US" sz="1600" b="1" dirty="0"/>
          </a:p>
        </p:txBody>
      </p:sp>
      <p:graphicFrame>
        <p:nvGraphicFramePr>
          <p:cNvPr id="4" name="グラフ 3"/>
          <p:cNvGraphicFramePr/>
          <p:nvPr>
            <p:extLst>
              <p:ext uri="{D42A27DB-BD31-4B8C-83A1-F6EECF244321}">
                <p14:modId xmlns:p14="http://schemas.microsoft.com/office/powerpoint/2010/main" val="1536580853"/>
              </p:ext>
            </p:extLst>
          </p:nvPr>
        </p:nvGraphicFramePr>
        <p:xfrm>
          <a:off x="7798936" y="2048173"/>
          <a:ext cx="2963457" cy="19288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グラフ 4"/>
          <p:cNvGraphicFramePr/>
          <p:nvPr>
            <p:extLst>
              <p:ext uri="{D42A27DB-BD31-4B8C-83A1-F6EECF244321}">
                <p14:modId xmlns:p14="http://schemas.microsoft.com/office/powerpoint/2010/main" val="1394857353"/>
              </p:ext>
            </p:extLst>
          </p:nvPr>
        </p:nvGraphicFramePr>
        <p:xfrm>
          <a:off x="881026" y="4522002"/>
          <a:ext cx="3714776" cy="2285992"/>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2" descr="cut-agent-orange"/>
          <p:cNvPicPr>
            <a:picLocks noChangeAspect="1" noChangeArrowheads="1"/>
          </p:cNvPicPr>
          <p:nvPr/>
        </p:nvPicPr>
        <p:blipFill>
          <a:blip r:embed="rId5" cstate="print"/>
          <a:srcRect/>
          <a:stretch>
            <a:fillRect/>
          </a:stretch>
        </p:blipFill>
        <p:spPr bwMode="auto">
          <a:xfrm>
            <a:off x="1809720" y="2000240"/>
            <a:ext cx="1260220" cy="2000264"/>
          </a:xfrm>
          <a:prstGeom prst="rect">
            <a:avLst/>
          </a:prstGeom>
          <a:noFill/>
          <a:ln w="9525">
            <a:noFill/>
            <a:miter lim="800000"/>
            <a:headEnd/>
            <a:tailEnd/>
          </a:ln>
        </p:spPr>
      </p:pic>
      <p:pic>
        <p:nvPicPr>
          <p:cNvPr id="9" name="Picture 3" descr="cut-path-with-landsat"/>
          <p:cNvPicPr>
            <a:picLocks noChangeAspect="1" noChangeArrowheads="1"/>
          </p:cNvPicPr>
          <p:nvPr/>
        </p:nvPicPr>
        <p:blipFill>
          <a:blip r:embed="rId6" cstate="print"/>
          <a:srcRect/>
          <a:stretch>
            <a:fillRect/>
          </a:stretch>
        </p:blipFill>
        <p:spPr bwMode="auto">
          <a:xfrm>
            <a:off x="3095605" y="2000241"/>
            <a:ext cx="1669969" cy="2000264"/>
          </a:xfrm>
          <a:prstGeom prst="rect">
            <a:avLst/>
          </a:prstGeom>
          <a:noFill/>
          <a:ln w="9525">
            <a:noFill/>
            <a:miter lim="800000"/>
            <a:headEnd/>
            <a:tailEnd/>
          </a:ln>
        </p:spPr>
      </p:pic>
      <p:pic>
        <p:nvPicPr>
          <p:cNvPr id="11" name="Picture 2"/>
          <p:cNvPicPr>
            <a:picLocks noChangeAspect="1" noChangeArrowheads="1"/>
          </p:cNvPicPr>
          <p:nvPr/>
        </p:nvPicPr>
        <p:blipFill>
          <a:blip r:embed="rId7" cstate="print"/>
          <a:srcRect/>
          <a:stretch>
            <a:fillRect/>
          </a:stretch>
        </p:blipFill>
        <p:spPr bwMode="auto">
          <a:xfrm>
            <a:off x="4791238" y="2000240"/>
            <a:ext cx="2960841" cy="2000264"/>
          </a:xfrm>
          <a:prstGeom prst="rect">
            <a:avLst/>
          </a:prstGeom>
          <a:noFill/>
          <a:ln w="9525" algn="ctr">
            <a:noFill/>
            <a:miter lim="800000"/>
            <a:headEnd/>
            <a:tailEnd/>
          </a:ln>
        </p:spPr>
      </p:pic>
      <p:sp>
        <p:nvSpPr>
          <p:cNvPr id="12" name="角丸四角形 11"/>
          <p:cNvSpPr/>
          <p:nvPr/>
        </p:nvSpPr>
        <p:spPr>
          <a:xfrm>
            <a:off x="5459846" y="2071678"/>
            <a:ext cx="2214578" cy="317667"/>
          </a:xfrm>
          <a:prstGeom prst="roundRect">
            <a:avLst>
              <a:gd name="adj" fmla="val 0"/>
            </a:avLst>
          </a:prstGeom>
          <a:solidFill>
            <a:srgbClr val="D8D2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altLang="ja-JP" sz="1400" b="1" dirty="0">
                <a:solidFill>
                  <a:prstClr val="black"/>
                </a:solidFill>
                <a:latin typeface="Calibri"/>
                <a:ea typeface="ＭＳ Ｐゴシック" panose="020B0600070205080204" pitchFamily="50" charset="-128"/>
              </a:rPr>
              <a:t>Dioxin levels in breast milk</a:t>
            </a:r>
            <a:endParaRPr lang="ja-JP" altLang="en-US" sz="1400" b="1" dirty="0">
              <a:solidFill>
                <a:prstClr val="black"/>
              </a:solidFill>
              <a:latin typeface="Calibri"/>
              <a:ea typeface="ＭＳ Ｐゴシック" panose="020B0600070205080204" pitchFamily="50" charset="-128"/>
            </a:endParaRPr>
          </a:p>
        </p:txBody>
      </p:sp>
      <p:sp>
        <p:nvSpPr>
          <p:cNvPr id="21" name="角丸四角形 20"/>
          <p:cNvSpPr/>
          <p:nvPr/>
        </p:nvSpPr>
        <p:spPr>
          <a:xfrm>
            <a:off x="2738414" y="2071678"/>
            <a:ext cx="1500198" cy="285752"/>
          </a:xfrm>
          <a:prstGeom prst="roundRect">
            <a:avLst/>
          </a:prstGeom>
          <a:solidFill>
            <a:srgbClr val="D8D2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altLang="ja-JP" sz="1600" b="1" dirty="0">
                <a:solidFill>
                  <a:prstClr val="black"/>
                </a:solidFill>
                <a:latin typeface="Calibri"/>
                <a:ea typeface="ＭＳ Ｐゴシック" panose="020B0600070205080204" pitchFamily="50" charset="-128"/>
              </a:rPr>
              <a:t>Herbicide Map</a:t>
            </a:r>
            <a:endParaRPr lang="ja-JP" altLang="en-US" sz="1600" b="1" dirty="0">
              <a:solidFill>
                <a:prstClr val="black"/>
              </a:solidFill>
              <a:latin typeface="Calibri"/>
              <a:ea typeface="ＭＳ Ｐゴシック" panose="020B0600070205080204" pitchFamily="50" charset="-128"/>
            </a:endParaRPr>
          </a:p>
        </p:txBody>
      </p:sp>
      <p:sp>
        <p:nvSpPr>
          <p:cNvPr id="6" name="円/楕円 5"/>
          <p:cNvSpPr/>
          <p:nvPr/>
        </p:nvSpPr>
        <p:spPr>
          <a:xfrm>
            <a:off x="5064646" y="2024670"/>
            <a:ext cx="348343" cy="364675"/>
          </a:xfrm>
          <a:prstGeom prst="ellipse">
            <a:avLst/>
          </a:prstGeom>
          <a:solidFill>
            <a:srgbClr val="FFFFCC"/>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ltLang="ja-JP" sz="2400" b="1" dirty="0">
                <a:solidFill>
                  <a:prstClr val="black"/>
                </a:solidFill>
                <a:latin typeface="Calibri"/>
                <a:ea typeface="ＭＳ Ｐゴシック" panose="020B0600070205080204" pitchFamily="50" charset="-128"/>
              </a:rPr>
              <a:t>2</a:t>
            </a:r>
            <a:endParaRPr lang="ja-JP" altLang="en-US" sz="2400" b="1" dirty="0">
              <a:solidFill>
                <a:prstClr val="black"/>
              </a:solidFill>
              <a:latin typeface="Calibri"/>
              <a:ea typeface="ＭＳ Ｐゴシック" panose="020B0600070205080204" pitchFamily="50" charset="-128"/>
            </a:endParaRPr>
          </a:p>
        </p:txBody>
      </p:sp>
      <p:sp>
        <p:nvSpPr>
          <p:cNvPr id="7" name="円/楕円 6"/>
          <p:cNvSpPr/>
          <p:nvPr/>
        </p:nvSpPr>
        <p:spPr>
          <a:xfrm>
            <a:off x="1840848" y="2048173"/>
            <a:ext cx="345973" cy="364675"/>
          </a:xfrm>
          <a:prstGeom prst="ellipse">
            <a:avLst/>
          </a:prstGeom>
          <a:solidFill>
            <a:srgbClr val="FFFFCC"/>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ltLang="ja-JP" sz="2400" b="1" dirty="0">
                <a:solidFill>
                  <a:prstClr val="black"/>
                </a:solidFill>
                <a:latin typeface="Calibri"/>
                <a:ea typeface="ＭＳ Ｐゴシック" panose="020B0600070205080204" pitchFamily="50" charset="-128"/>
              </a:rPr>
              <a:t>1</a:t>
            </a:r>
            <a:endParaRPr lang="ja-JP" altLang="en-US" sz="2400" b="1" dirty="0">
              <a:solidFill>
                <a:prstClr val="black"/>
              </a:solidFill>
              <a:latin typeface="Calibri"/>
              <a:ea typeface="ＭＳ Ｐゴシック" panose="020B0600070205080204" pitchFamily="50" charset="-128"/>
            </a:endParaRPr>
          </a:p>
        </p:txBody>
      </p:sp>
      <p:sp>
        <p:nvSpPr>
          <p:cNvPr id="13" name="円/楕円 12"/>
          <p:cNvSpPr/>
          <p:nvPr/>
        </p:nvSpPr>
        <p:spPr>
          <a:xfrm>
            <a:off x="10424936" y="2000240"/>
            <a:ext cx="378404" cy="357190"/>
          </a:xfrm>
          <a:prstGeom prst="ellipse">
            <a:avLst/>
          </a:prstGeom>
          <a:solidFill>
            <a:srgbClr val="FFFFCC"/>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ltLang="ja-JP" sz="2400" b="1" dirty="0">
                <a:solidFill>
                  <a:prstClr val="black"/>
                </a:solidFill>
                <a:latin typeface="Calibri"/>
                <a:ea typeface="ＭＳ Ｐゴシック" panose="020B0600070205080204" pitchFamily="50" charset="-128"/>
              </a:rPr>
              <a:t>3</a:t>
            </a:r>
          </a:p>
        </p:txBody>
      </p:sp>
      <p:sp>
        <p:nvSpPr>
          <p:cNvPr id="14" name="円/楕円 13"/>
          <p:cNvSpPr/>
          <p:nvPr/>
        </p:nvSpPr>
        <p:spPr>
          <a:xfrm>
            <a:off x="835162" y="4523259"/>
            <a:ext cx="397301" cy="380992"/>
          </a:xfrm>
          <a:prstGeom prst="ellipse">
            <a:avLst/>
          </a:prstGeom>
          <a:solidFill>
            <a:srgbClr val="FFFFCC"/>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ltLang="ja-JP" sz="2400" b="1" dirty="0">
                <a:solidFill>
                  <a:prstClr val="black"/>
                </a:solidFill>
                <a:latin typeface="Calibri"/>
                <a:ea typeface="ＭＳ Ｐゴシック" panose="020B0600070205080204" pitchFamily="50" charset="-128"/>
              </a:rPr>
              <a:t>4</a:t>
            </a:r>
            <a:endParaRPr lang="ja-JP" altLang="en-US" sz="2400" b="1" dirty="0">
              <a:solidFill>
                <a:prstClr val="black"/>
              </a:solidFill>
              <a:latin typeface="Calibri"/>
              <a:ea typeface="ＭＳ Ｐゴシック" panose="020B0600070205080204" pitchFamily="50" charset="-128"/>
            </a:endParaRPr>
          </a:p>
        </p:txBody>
      </p:sp>
      <p:pic>
        <p:nvPicPr>
          <p:cNvPr id="16" name="図 15"/>
          <p:cNvPicPr>
            <a:picLocks noChangeAspect="1"/>
          </p:cNvPicPr>
          <p:nvPr/>
        </p:nvPicPr>
        <p:blipFill>
          <a:blip r:embed="rId8"/>
          <a:stretch>
            <a:fillRect/>
          </a:stretch>
        </p:blipFill>
        <p:spPr>
          <a:xfrm>
            <a:off x="4641666" y="4522001"/>
            <a:ext cx="3384734" cy="2284557"/>
          </a:xfrm>
          <a:prstGeom prst="rect">
            <a:avLst/>
          </a:prstGeom>
        </p:spPr>
      </p:pic>
      <p:sp>
        <p:nvSpPr>
          <p:cNvPr id="15" name="円/楕円 14"/>
          <p:cNvSpPr/>
          <p:nvPr/>
        </p:nvSpPr>
        <p:spPr>
          <a:xfrm>
            <a:off x="4707953" y="4872837"/>
            <a:ext cx="429958" cy="380992"/>
          </a:xfrm>
          <a:prstGeom prst="ellipse">
            <a:avLst/>
          </a:prstGeom>
          <a:solidFill>
            <a:srgbClr val="FFFFCC"/>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ltLang="ja-JP" sz="2400" b="1" dirty="0">
                <a:solidFill>
                  <a:prstClr val="black"/>
                </a:solidFill>
                <a:latin typeface="Calibri"/>
                <a:ea typeface="ＭＳ Ｐゴシック" panose="020B0600070205080204" pitchFamily="50" charset="-128"/>
              </a:rPr>
              <a:t>5</a:t>
            </a:r>
            <a:endParaRPr lang="ja-JP" altLang="en-US" sz="2400" b="1" dirty="0">
              <a:solidFill>
                <a:prstClr val="black"/>
              </a:solidFill>
              <a:latin typeface="Calibri"/>
              <a:ea typeface="ＭＳ Ｐゴシック" panose="020B0600070205080204" pitchFamily="50" charset="-128"/>
            </a:endParaRPr>
          </a:p>
        </p:txBody>
      </p:sp>
      <p:pic>
        <p:nvPicPr>
          <p:cNvPr id="17" name="図 16"/>
          <p:cNvPicPr>
            <a:picLocks noChangeAspect="1"/>
          </p:cNvPicPr>
          <p:nvPr/>
        </p:nvPicPr>
        <p:blipFill>
          <a:blip r:embed="rId9"/>
          <a:stretch>
            <a:fillRect/>
          </a:stretch>
        </p:blipFill>
        <p:spPr>
          <a:xfrm>
            <a:off x="8146865" y="4522001"/>
            <a:ext cx="3004267" cy="2258196"/>
          </a:xfrm>
          <a:prstGeom prst="rect">
            <a:avLst/>
          </a:prstGeom>
        </p:spPr>
      </p:pic>
      <p:sp>
        <p:nvSpPr>
          <p:cNvPr id="20" name="角丸四角形 19"/>
          <p:cNvSpPr/>
          <p:nvPr/>
        </p:nvSpPr>
        <p:spPr>
          <a:xfrm>
            <a:off x="7757989" y="2000240"/>
            <a:ext cx="1833051" cy="419311"/>
          </a:xfrm>
          <a:prstGeom prst="roundRect">
            <a:avLst>
              <a:gd name="adj" fmla="val 0"/>
            </a:avLst>
          </a:prstGeom>
          <a:solidFill>
            <a:srgbClr val="D8D2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altLang="ja-JP" sz="1400" b="1" dirty="0" smtClean="0">
                <a:solidFill>
                  <a:prstClr val="black"/>
                </a:solidFill>
                <a:latin typeface="Calibri"/>
                <a:ea typeface="ＭＳ Ｐゴシック" panose="020B0600070205080204" pitchFamily="50" charset="-128"/>
              </a:rPr>
              <a:t>SLE</a:t>
            </a:r>
            <a:r>
              <a:rPr lang="ja-JP" altLang="en-US" sz="1400" b="1" dirty="0" smtClean="0">
                <a:solidFill>
                  <a:prstClr val="black"/>
                </a:solidFill>
                <a:latin typeface="Calibri"/>
                <a:ea typeface="ＭＳ Ｐゴシック" panose="020B0600070205080204" pitchFamily="50" charset="-128"/>
              </a:rPr>
              <a:t> </a:t>
            </a:r>
            <a:r>
              <a:rPr lang="en-US" altLang="ja-JP" sz="1400" b="1" dirty="0" smtClean="0">
                <a:solidFill>
                  <a:prstClr val="black"/>
                </a:solidFill>
                <a:latin typeface="Calibri"/>
                <a:ea typeface="ＭＳ Ｐゴシック" panose="020B0600070205080204" pitchFamily="50" charset="-128"/>
              </a:rPr>
              <a:t>and Dioxin</a:t>
            </a:r>
            <a:endParaRPr lang="ja-JP" altLang="en-US" sz="1400" b="1" dirty="0">
              <a:solidFill>
                <a:prstClr val="black"/>
              </a:solidFill>
              <a:latin typeface="Calibri"/>
              <a:ea typeface="ＭＳ Ｐゴシック" panose="020B0600070205080204" pitchFamily="50" charset="-128"/>
            </a:endParaRPr>
          </a:p>
        </p:txBody>
      </p:sp>
      <p:sp>
        <p:nvSpPr>
          <p:cNvPr id="22" name="円/楕円 14"/>
          <p:cNvSpPr/>
          <p:nvPr/>
        </p:nvSpPr>
        <p:spPr>
          <a:xfrm>
            <a:off x="8560158" y="4872837"/>
            <a:ext cx="429958" cy="380992"/>
          </a:xfrm>
          <a:prstGeom prst="ellipse">
            <a:avLst/>
          </a:prstGeom>
          <a:solidFill>
            <a:srgbClr val="FFFFCC"/>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altLang="ja-JP" sz="2400" b="1" dirty="0" smtClean="0">
                <a:solidFill>
                  <a:prstClr val="black"/>
                </a:solidFill>
                <a:latin typeface="Calibri"/>
                <a:ea typeface="ＭＳ Ｐゴシック" panose="020B0600070205080204" pitchFamily="50" charset="-128"/>
              </a:rPr>
              <a:t>6</a:t>
            </a:r>
            <a:endParaRPr lang="ja-JP" altLang="en-US" sz="2400" b="1"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074568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650240"/>
            <a:ext cx="10972800" cy="812800"/>
          </a:xfrm>
          <a:ln w="15875">
            <a:solidFill>
              <a:schemeClr val="bg1"/>
            </a:solidFill>
          </a:ln>
        </p:spPr>
        <p:txBody>
          <a:bodyPr>
            <a:normAutofit/>
          </a:bodyPr>
          <a:lstStyle/>
          <a:p>
            <a:r>
              <a:rPr kumimoji="1" lang="ja-JP" altLang="en-US" b="1" i="1" dirty="0" smtClean="0">
                <a:solidFill>
                  <a:srgbClr val="0070C0"/>
                </a:solidFill>
                <a:effectLst>
                  <a:outerShdw blurRad="38100" dist="38100" dir="2700000" algn="tl">
                    <a:srgbClr val="000000">
                      <a:alpha val="43137"/>
                    </a:srgbClr>
                  </a:outerShdw>
                </a:effectLst>
              </a:rPr>
              <a:t>これまでの活動実績と今後のロードマップ</a:t>
            </a:r>
            <a:endParaRPr kumimoji="1" lang="ja-JP" altLang="en-US" b="1" i="1" dirty="0">
              <a:solidFill>
                <a:srgbClr val="0070C0"/>
              </a:solidFill>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a:xfrm>
            <a:off x="609600" y="2621280"/>
            <a:ext cx="10972800" cy="3504884"/>
          </a:xfrm>
        </p:spPr>
        <p:txBody>
          <a:bodyPr>
            <a:normAutofit fontScale="32500" lnSpcReduction="20000"/>
          </a:bodyPr>
          <a:lstStyle/>
          <a:p>
            <a:r>
              <a:rPr lang="ja-JP" altLang="ja-JP" dirty="0"/>
              <a:t>①基盤研究（Ｂ）（海外学術調査）</a:t>
            </a:r>
            <a:r>
              <a:rPr lang="en-US" altLang="ja-JP" dirty="0"/>
              <a:t>(2015</a:t>
            </a:r>
            <a:r>
              <a:rPr lang="ja-JP" altLang="ja-JP" dirty="0"/>
              <a:t>年</a:t>
            </a:r>
            <a:r>
              <a:rPr lang="en-US" altLang="ja-JP" dirty="0"/>
              <a:t>4</a:t>
            </a:r>
            <a:r>
              <a:rPr lang="ja-JP" altLang="ja-JP" dirty="0"/>
              <a:t>月</a:t>
            </a:r>
            <a:r>
              <a:rPr lang="en-US" altLang="ja-JP" dirty="0"/>
              <a:t>-2019</a:t>
            </a:r>
            <a:r>
              <a:rPr lang="ja-JP" altLang="ja-JP" dirty="0"/>
              <a:t>年</a:t>
            </a:r>
            <a:r>
              <a:rPr lang="en-US" altLang="ja-JP" dirty="0"/>
              <a:t>3</a:t>
            </a:r>
            <a:r>
              <a:rPr lang="ja-JP" altLang="ja-JP" dirty="0"/>
              <a:t>月</a:t>
            </a:r>
            <a:r>
              <a:rPr lang="en-US" altLang="ja-JP" dirty="0"/>
              <a:t>)</a:t>
            </a:r>
            <a:r>
              <a:rPr lang="ja-JP" altLang="ja-JP" dirty="0" smtClean="0"/>
              <a:t>「</a:t>
            </a:r>
            <a:endParaRPr lang="en-US" altLang="ja-JP" dirty="0" smtClean="0"/>
          </a:p>
          <a:p>
            <a:r>
              <a:rPr lang="ja-JP" altLang="ja-JP" dirty="0" smtClean="0"/>
              <a:t>ベトナム</a:t>
            </a:r>
            <a:r>
              <a:rPr lang="ja-JP" altLang="ja-JP" dirty="0"/>
              <a:t>の</a:t>
            </a:r>
            <a:r>
              <a:rPr lang="ja-JP" altLang="ja-JP" dirty="0" smtClean="0"/>
              <a:t>ダイオキ</a:t>
            </a:r>
            <a:r>
              <a:rPr lang="ja-JP" altLang="en-US" dirty="0"/>
              <a:t>①基盤研究（Ｂ）（海外学術調①基盤研究（Ｂ）（海外学術調査）</a:t>
            </a:r>
            <a:r>
              <a:rPr lang="en-US" altLang="ja-JP" dirty="0"/>
              <a:t>(2015</a:t>
            </a:r>
            <a:r>
              <a:rPr lang="ja-JP" altLang="en-US" dirty="0"/>
              <a:t>年</a:t>
            </a:r>
            <a:r>
              <a:rPr lang="en-US" altLang="ja-JP" dirty="0"/>
              <a:t>4</a:t>
            </a:r>
            <a:r>
              <a:rPr lang="ja-JP" altLang="en-US" dirty="0"/>
              <a:t>月</a:t>
            </a:r>
            <a:r>
              <a:rPr lang="en-US" altLang="ja-JP" dirty="0"/>
              <a:t>-2019</a:t>
            </a:r>
            <a:r>
              <a:rPr lang="ja-JP" altLang="en-US" dirty="0"/>
              <a:t>年</a:t>
            </a:r>
            <a:r>
              <a:rPr lang="en-US" altLang="ja-JP" dirty="0"/>
              <a:t>3</a:t>
            </a:r>
            <a:r>
              <a:rPr lang="ja-JP" altLang="en-US" dirty="0"/>
              <a:t>月</a:t>
            </a:r>
            <a:r>
              <a:rPr lang="en-US" altLang="ja-JP" dirty="0"/>
              <a:t>)</a:t>
            </a:r>
            <a:r>
              <a:rPr lang="ja-JP" altLang="en-US" dirty="0"/>
              <a:t>「ベトナムのダイオキシンや残留性有機汚染物質の小児ステロイドホルモンへの長期的影響」代表者</a:t>
            </a:r>
            <a:r>
              <a:rPr lang="en-US" altLang="ja-JP" dirty="0"/>
              <a:t>:</a:t>
            </a:r>
            <a:r>
              <a:rPr lang="ja-JP" altLang="en-US" dirty="0"/>
              <a:t>城戸照彦　 ② 基盤研究</a:t>
            </a:r>
            <a:r>
              <a:rPr lang="en-US" altLang="ja-JP" dirty="0"/>
              <a:t>(</a:t>
            </a:r>
            <a:r>
              <a:rPr lang="ja-JP" altLang="en-US" dirty="0"/>
              <a:t>Ｂ</a:t>
            </a:r>
            <a:r>
              <a:rPr lang="en-US" altLang="ja-JP" dirty="0"/>
              <a:t>) (</a:t>
            </a:r>
            <a:r>
              <a:rPr lang="ja-JP" altLang="en-US" dirty="0"/>
              <a:t>海外学術調査</a:t>
            </a:r>
            <a:r>
              <a:rPr lang="en-US" altLang="ja-JP" dirty="0"/>
              <a:t>)(2011</a:t>
            </a:r>
            <a:r>
              <a:rPr lang="ja-JP" altLang="en-US" dirty="0"/>
              <a:t>年</a:t>
            </a:r>
            <a:r>
              <a:rPr lang="en-US" altLang="ja-JP" dirty="0"/>
              <a:t>4</a:t>
            </a:r>
            <a:r>
              <a:rPr lang="ja-JP" altLang="en-US" dirty="0"/>
              <a:t>月</a:t>
            </a:r>
            <a:r>
              <a:rPr lang="en-US" altLang="ja-JP" dirty="0"/>
              <a:t>-2014</a:t>
            </a:r>
            <a:r>
              <a:rPr lang="ja-JP" altLang="en-US" dirty="0"/>
              <a:t>年</a:t>
            </a:r>
            <a:r>
              <a:rPr lang="en-US" altLang="ja-JP" dirty="0"/>
              <a:t>3</a:t>
            </a:r>
            <a:r>
              <a:rPr lang="ja-JP" altLang="en-US" dirty="0" smtClean="0"/>
              <a:t>月</a:t>
            </a:r>
            <a:endParaRPr lang="en-US" altLang="ja-JP" dirty="0" smtClean="0"/>
          </a:p>
          <a:p>
            <a:r>
              <a:rPr lang="en-US" altLang="ja-JP" dirty="0" smtClean="0"/>
              <a:t>)</a:t>
            </a:r>
            <a:r>
              <a:rPr lang="ja-JP" altLang="en-US" dirty="0"/>
              <a:t>「ベトナムにおけるダイオキシン類暴露と性ホルモン・前立腺がんに関する疫学研究」代表者</a:t>
            </a:r>
            <a:r>
              <a:rPr lang="en-US" altLang="ja-JP" dirty="0"/>
              <a:t>:</a:t>
            </a:r>
            <a:r>
              <a:rPr lang="ja-JP" altLang="en-US" dirty="0"/>
              <a:t>城戸照彦　 ③ 挑戦的萌芽研究</a:t>
            </a:r>
            <a:r>
              <a:rPr lang="en-US" altLang="ja-JP" dirty="0"/>
              <a:t>(2010</a:t>
            </a:r>
            <a:r>
              <a:rPr lang="ja-JP" altLang="en-US" dirty="0"/>
              <a:t>年</a:t>
            </a:r>
            <a:r>
              <a:rPr lang="en-US" altLang="ja-JP" dirty="0"/>
              <a:t>4</a:t>
            </a:r>
            <a:r>
              <a:rPr lang="ja-JP" altLang="en-US" dirty="0"/>
              <a:t>月</a:t>
            </a:r>
            <a:r>
              <a:rPr lang="en-US" altLang="ja-JP" dirty="0"/>
              <a:t>-2013</a:t>
            </a:r>
            <a:r>
              <a:rPr lang="ja-JP" altLang="en-US" dirty="0"/>
              <a:t>年</a:t>
            </a:r>
            <a:r>
              <a:rPr lang="en-US" altLang="ja-JP" dirty="0"/>
              <a:t>3</a:t>
            </a:r>
            <a:r>
              <a:rPr lang="ja-JP" altLang="en-US" dirty="0"/>
              <a:t>月</a:t>
            </a:r>
            <a:r>
              <a:rPr lang="en-US" altLang="ja-JP" dirty="0"/>
              <a:t>)</a:t>
            </a:r>
            <a:r>
              <a:rPr lang="ja-JP" altLang="en-US" sz="6000" dirty="0"/>
              <a:t>「ベトナムにおけるダイオキシン類暴露と肥大型心筋症有症率に関する分子疫学研究」代表者</a:t>
            </a:r>
            <a:r>
              <a:rPr lang="en-US" altLang="ja-JP" sz="6000" dirty="0"/>
              <a:t>:</a:t>
            </a:r>
            <a:r>
              <a:rPr lang="ja-JP" altLang="en-US" sz="6000" dirty="0"/>
              <a:t>城戸照彦 　④ 基盤研究</a:t>
            </a:r>
            <a:r>
              <a:rPr lang="en-US" altLang="ja-JP" sz="6000" dirty="0"/>
              <a:t>(</a:t>
            </a:r>
            <a:r>
              <a:rPr lang="ja-JP" altLang="en-US" sz="6000" dirty="0"/>
              <a:t>Ａ</a:t>
            </a:r>
            <a:r>
              <a:rPr lang="en-US" altLang="ja-JP" sz="6000" dirty="0"/>
              <a:t>)(2007</a:t>
            </a:r>
            <a:r>
              <a:rPr lang="ja-JP" altLang="en-US" sz="6000" dirty="0"/>
              <a:t>年</a:t>
            </a:r>
            <a:r>
              <a:rPr lang="en-US" altLang="ja-JP" sz="6000" dirty="0"/>
              <a:t>4</a:t>
            </a:r>
            <a:r>
              <a:rPr lang="ja-JP" altLang="en-US" sz="6000" dirty="0"/>
              <a:t>月</a:t>
            </a:r>
            <a:r>
              <a:rPr lang="en-US" altLang="ja-JP" sz="6000" dirty="0"/>
              <a:t>-2011</a:t>
            </a:r>
            <a:r>
              <a:rPr lang="ja-JP" altLang="en-US" sz="6000" dirty="0"/>
              <a:t>年</a:t>
            </a:r>
            <a:r>
              <a:rPr lang="en-US" altLang="ja-JP" sz="6000" dirty="0"/>
              <a:t>3</a:t>
            </a:r>
            <a:r>
              <a:rPr lang="ja-JP" altLang="en-US" sz="6000" dirty="0"/>
              <a:t>月</a:t>
            </a:r>
            <a:r>
              <a:rPr lang="en-US" altLang="ja-JP" sz="6000" dirty="0"/>
              <a:t>)</a:t>
            </a:r>
            <a:r>
              <a:rPr lang="ja-JP" altLang="en-US" sz="6000" dirty="0"/>
              <a:t>「</a:t>
            </a:r>
            <a:r>
              <a:rPr lang="en-US" altLang="ja-JP" sz="6000" dirty="0"/>
              <a:t>GIS</a:t>
            </a:r>
            <a:r>
              <a:rPr lang="ja-JP" altLang="en-US" sz="6000" dirty="0"/>
              <a:t>を用いたベトナムでのダイオキシン類による環境汚染と健康</a:t>
            </a:r>
            <a:r>
              <a:rPr lang="ja-JP" altLang="en-US" dirty="0"/>
              <a:t>影響に関する疫学研究」代表者</a:t>
            </a:r>
            <a:r>
              <a:rPr lang="en-US" altLang="ja-JP" dirty="0"/>
              <a:t>:</a:t>
            </a:r>
            <a:r>
              <a:rPr lang="ja-JP" altLang="en-US" dirty="0"/>
              <a:t>城戸照彦 　⑤ 基盤研究（Ｂ）（海外学術調査）</a:t>
            </a:r>
            <a:r>
              <a:rPr lang="en-US" altLang="ja-JP" dirty="0"/>
              <a:t>(2005</a:t>
            </a:r>
            <a:r>
              <a:rPr lang="ja-JP" altLang="en-US" dirty="0"/>
              <a:t>年</a:t>
            </a:r>
            <a:r>
              <a:rPr lang="en-US" altLang="ja-JP" dirty="0"/>
              <a:t>4</a:t>
            </a:r>
            <a:r>
              <a:rPr lang="ja-JP" altLang="en-US" dirty="0"/>
              <a:t>月</a:t>
            </a:r>
            <a:r>
              <a:rPr lang="en-US" altLang="ja-JP" dirty="0"/>
              <a:t>-2008</a:t>
            </a:r>
            <a:r>
              <a:rPr lang="ja-JP" altLang="en-US" dirty="0"/>
              <a:t>年</a:t>
            </a:r>
            <a:r>
              <a:rPr lang="en-US" altLang="ja-JP" dirty="0"/>
              <a:t>3</a:t>
            </a:r>
            <a:r>
              <a:rPr lang="ja-JP" altLang="en-US" dirty="0"/>
              <a:t>月</a:t>
            </a:r>
            <a:r>
              <a:rPr lang="en-US" altLang="ja-JP" dirty="0"/>
              <a:t>)</a:t>
            </a:r>
            <a:r>
              <a:rPr lang="ja-JP" altLang="en-US" dirty="0"/>
              <a:t>「ベトナムにおけるダイオキシン類の異性体比率に基づく環境汚染源の探索に関する研究」代表者</a:t>
            </a:r>
            <a:r>
              <a:rPr lang="en-US" altLang="ja-JP" dirty="0"/>
              <a:t>: </a:t>
            </a:r>
            <a:r>
              <a:rPr lang="ja-JP" altLang="en-US" dirty="0"/>
              <a:t>城戸照彦　 ⑥ 基盤研究（Ｂ）（海外学術調査）</a:t>
            </a:r>
            <a:r>
              <a:rPr lang="en-US" altLang="ja-JP" dirty="0"/>
              <a:t>(2002</a:t>
            </a:r>
            <a:r>
              <a:rPr lang="ja-JP" altLang="en-US" dirty="0"/>
              <a:t>年</a:t>
            </a:r>
            <a:r>
              <a:rPr lang="en-US" altLang="ja-JP" dirty="0"/>
              <a:t>4</a:t>
            </a:r>
            <a:r>
              <a:rPr lang="ja-JP" altLang="en-US" dirty="0"/>
              <a:t>月</a:t>
            </a:r>
            <a:r>
              <a:rPr lang="en-US" altLang="ja-JP" dirty="0"/>
              <a:t>-2005</a:t>
            </a:r>
            <a:r>
              <a:rPr lang="ja-JP" altLang="en-US" dirty="0"/>
              <a:t>年</a:t>
            </a:r>
            <a:r>
              <a:rPr lang="en-US" altLang="ja-JP" dirty="0"/>
              <a:t>3</a:t>
            </a:r>
            <a:r>
              <a:rPr lang="ja-JP" altLang="en-US" dirty="0"/>
              <a:t>月</a:t>
            </a:r>
            <a:r>
              <a:rPr lang="en-US" altLang="ja-JP" dirty="0"/>
              <a:t>)</a:t>
            </a:r>
            <a:r>
              <a:rPr lang="ja-JP" altLang="en-US" dirty="0"/>
              <a:t>「ベトナムにおけるダイオキシン類環境汚染</a:t>
            </a:r>
            <a:r>
              <a:rPr lang="en-US" altLang="ja-JP" dirty="0"/>
              <a:t>30</a:t>
            </a:r>
            <a:r>
              <a:rPr lang="ja-JP" altLang="en-US" dirty="0"/>
              <a:t>年後の生体影響に関する疫学的研究」代表者</a:t>
            </a:r>
            <a:r>
              <a:rPr lang="en-US" altLang="ja-JP" dirty="0"/>
              <a:t>:</a:t>
            </a:r>
            <a:r>
              <a:rPr lang="ja-JP" altLang="en-US" dirty="0"/>
              <a:t>城戸照彦査）</a:t>
            </a:r>
            <a:r>
              <a:rPr lang="en-US" altLang="ja-JP" dirty="0"/>
              <a:t>(2015</a:t>
            </a:r>
            <a:r>
              <a:rPr lang="ja-JP" altLang="en-US" dirty="0"/>
              <a:t>年</a:t>
            </a:r>
            <a:r>
              <a:rPr lang="en-US" altLang="ja-JP" dirty="0"/>
              <a:t>4</a:t>
            </a:r>
            <a:r>
              <a:rPr lang="ja-JP" altLang="en-US" dirty="0"/>
              <a:t>月</a:t>
            </a:r>
            <a:r>
              <a:rPr lang="en-US" altLang="ja-JP" dirty="0"/>
              <a:t>-2019</a:t>
            </a:r>
            <a:r>
              <a:rPr lang="ja-JP" altLang="en-US" dirty="0"/>
              <a:t>年</a:t>
            </a:r>
            <a:r>
              <a:rPr lang="en-US" altLang="ja-JP" dirty="0"/>
              <a:t>3</a:t>
            </a:r>
            <a:r>
              <a:rPr lang="ja-JP" altLang="en-US" dirty="0"/>
              <a:t>月</a:t>
            </a:r>
            <a:r>
              <a:rPr lang="en-US" altLang="ja-JP" dirty="0"/>
              <a:t>)</a:t>
            </a:r>
            <a:r>
              <a:rPr lang="ja-JP" altLang="en-US" dirty="0"/>
              <a:t>「ベトナムのダイオキシンや残留性有機汚染物質の小児ステロイドホルモンへの長期的影響」代表者</a:t>
            </a:r>
            <a:r>
              <a:rPr lang="en-US" altLang="ja-JP" dirty="0"/>
              <a:t>:</a:t>
            </a:r>
            <a:r>
              <a:rPr lang="ja-JP" altLang="en-US" dirty="0"/>
              <a:t>城戸照彦　 ② 基盤研究</a:t>
            </a:r>
            <a:r>
              <a:rPr lang="en-US" altLang="ja-JP" dirty="0"/>
              <a:t>(</a:t>
            </a:r>
            <a:r>
              <a:rPr lang="ja-JP" altLang="en-US" dirty="0"/>
              <a:t>Ｂ</a:t>
            </a:r>
            <a:r>
              <a:rPr lang="en-US" altLang="ja-JP" dirty="0"/>
              <a:t>) (</a:t>
            </a:r>
            <a:r>
              <a:rPr lang="ja-JP" altLang="en-US" dirty="0"/>
              <a:t>海外学術調査</a:t>
            </a:r>
            <a:r>
              <a:rPr lang="en-US" altLang="ja-JP" dirty="0"/>
              <a:t>)(2011</a:t>
            </a:r>
            <a:r>
              <a:rPr lang="ja-JP" altLang="en-US" dirty="0"/>
              <a:t>年</a:t>
            </a:r>
            <a:r>
              <a:rPr lang="en-US" altLang="ja-JP" dirty="0"/>
              <a:t>4</a:t>
            </a:r>
            <a:r>
              <a:rPr lang="ja-JP" altLang="en-US" dirty="0"/>
              <a:t>月</a:t>
            </a:r>
            <a:r>
              <a:rPr lang="en-US" altLang="ja-JP" dirty="0"/>
              <a:t>-2014</a:t>
            </a:r>
            <a:r>
              <a:rPr lang="ja-JP" altLang="en-US" dirty="0"/>
              <a:t>年</a:t>
            </a:r>
            <a:r>
              <a:rPr lang="en-US" altLang="ja-JP" dirty="0"/>
              <a:t>3</a:t>
            </a:r>
            <a:r>
              <a:rPr lang="ja-JP" altLang="en-US" dirty="0"/>
              <a:t>月</a:t>
            </a:r>
            <a:r>
              <a:rPr lang="en-US" altLang="ja-JP" dirty="0"/>
              <a:t>)</a:t>
            </a:r>
            <a:r>
              <a:rPr lang="ja-JP" altLang="en-US" dirty="0"/>
              <a:t>「ベトナムにおけるダイオキシン類暴露と性ホルモン・前立腺がんに関する疫学研究」代表者</a:t>
            </a:r>
            <a:r>
              <a:rPr lang="en-US" altLang="ja-JP" dirty="0"/>
              <a:t>:</a:t>
            </a:r>
            <a:r>
              <a:rPr lang="ja-JP" altLang="en-US" dirty="0"/>
              <a:t>城戸照彦　 ③ 挑戦的萌芽研究</a:t>
            </a:r>
            <a:r>
              <a:rPr lang="en-US" altLang="ja-JP" dirty="0"/>
              <a:t>(2010</a:t>
            </a:r>
            <a:r>
              <a:rPr lang="ja-JP" altLang="en-US" dirty="0"/>
              <a:t>年</a:t>
            </a:r>
            <a:r>
              <a:rPr lang="en-US" altLang="ja-JP" dirty="0"/>
              <a:t>4</a:t>
            </a:r>
            <a:r>
              <a:rPr lang="ja-JP" altLang="en-US" dirty="0"/>
              <a:t>月</a:t>
            </a:r>
            <a:r>
              <a:rPr lang="en-US" altLang="ja-JP" dirty="0"/>
              <a:t>-2013</a:t>
            </a:r>
            <a:r>
              <a:rPr lang="ja-JP" altLang="en-US" dirty="0"/>
              <a:t>年</a:t>
            </a:r>
            <a:r>
              <a:rPr lang="en-US" altLang="ja-JP" dirty="0"/>
              <a:t>3</a:t>
            </a:r>
            <a:r>
              <a:rPr lang="ja-JP" altLang="en-US" dirty="0"/>
              <a:t>月</a:t>
            </a:r>
            <a:r>
              <a:rPr lang="en-US" altLang="ja-JP" dirty="0"/>
              <a:t>)</a:t>
            </a:r>
            <a:r>
              <a:rPr lang="ja-JP" altLang="en-US" dirty="0"/>
              <a:t>「ベトナムにおけるダイオキシン類暴露と肥大型心筋症有症率に関する分子疫学研究」代表者</a:t>
            </a:r>
            <a:r>
              <a:rPr lang="en-US" altLang="ja-JP" dirty="0"/>
              <a:t>:</a:t>
            </a:r>
            <a:r>
              <a:rPr lang="ja-JP" altLang="en-US" dirty="0"/>
              <a:t>城戸照彦 　④ 基盤研究</a:t>
            </a:r>
            <a:r>
              <a:rPr lang="en-US" altLang="ja-JP" dirty="0"/>
              <a:t>(</a:t>
            </a:r>
            <a:r>
              <a:rPr lang="ja-JP" altLang="en-US" dirty="0"/>
              <a:t>Ａ</a:t>
            </a:r>
            <a:r>
              <a:rPr lang="en-US" altLang="ja-JP" dirty="0"/>
              <a:t>)(2007</a:t>
            </a:r>
            <a:r>
              <a:rPr lang="ja-JP" altLang="en-US" dirty="0"/>
              <a:t>年</a:t>
            </a:r>
            <a:r>
              <a:rPr lang="en-US" altLang="ja-JP" dirty="0"/>
              <a:t>4</a:t>
            </a:r>
            <a:r>
              <a:rPr lang="ja-JP" altLang="en-US" dirty="0"/>
              <a:t>月</a:t>
            </a:r>
            <a:r>
              <a:rPr lang="en-US" altLang="ja-JP" dirty="0"/>
              <a:t>-2011</a:t>
            </a:r>
            <a:r>
              <a:rPr lang="ja-JP" altLang="en-US" dirty="0"/>
              <a:t>年</a:t>
            </a:r>
            <a:r>
              <a:rPr lang="en-US" altLang="ja-JP" dirty="0"/>
              <a:t>3</a:t>
            </a:r>
            <a:r>
              <a:rPr lang="ja-JP" altLang="en-US" dirty="0"/>
              <a:t>月</a:t>
            </a:r>
            <a:r>
              <a:rPr lang="en-US" altLang="ja-JP" dirty="0"/>
              <a:t>)</a:t>
            </a:r>
            <a:r>
              <a:rPr lang="ja-JP" altLang="en-US" dirty="0"/>
              <a:t>「</a:t>
            </a:r>
            <a:r>
              <a:rPr lang="en-US" altLang="ja-JP" dirty="0"/>
              <a:t>GIS</a:t>
            </a:r>
            <a:r>
              <a:rPr lang="ja-JP" altLang="en-US" dirty="0"/>
              <a:t>を用いたベトナムでのダイオキシン類による環境汚染と健康影響に関する疫学研究」代表者</a:t>
            </a:r>
            <a:r>
              <a:rPr lang="en-US" altLang="ja-JP" dirty="0"/>
              <a:t>:</a:t>
            </a:r>
            <a:r>
              <a:rPr lang="ja-JP" altLang="en-US" dirty="0"/>
              <a:t>城戸照彦 　⑤ 基盤研究（Ｂ）（海外学術調査）</a:t>
            </a:r>
            <a:r>
              <a:rPr lang="en-US" altLang="ja-JP" dirty="0"/>
              <a:t>(2005</a:t>
            </a:r>
            <a:r>
              <a:rPr lang="ja-JP" altLang="en-US" dirty="0"/>
              <a:t>年</a:t>
            </a:r>
            <a:r>
              <a:rPr lang="en-US" altLang="ja-JP" dirty="0"/>
              <a:t>4</a:t>
            </a:r>
            <a:r>
              <a:rPr lang="ja-JP" altLang="en-US" dirty="0"/>
              <a:t>月</a:t>
            </a:r>
            <a:r>
              <a:rPr lang="en-US" altLang="ja-JP" dirty="0"/>
              <a:t>-2008</a:t>
            </a:r>
            <a:r>
              <a:rPr lang="ja-JP" altLang="en-US" dirty="0"/>
              <a:t>年</a:t>
            </a:r>
            <a:r>
              <a:rPr lang="en-US" altLang="ja-JP" dirty="0"/>
              <a:t>3</a:t>
            </a:r>
            <a:r>
              <a:rPr lang="ja-JP" altLang="en-US" dirty="0"/>
              <a:t>月</a:t>
            </a:r>
            <a:r>
              <a:rPr lang="en-US" altLang="ja-JP" dirty="0"/>
              <a:t>)</a:t>
            </a:r>
            <a:r>
              <a:rPr lang="ja-JP" altLang="en-US" dirty="0"/>
              <a:t>「ベトナムにおけるダイオキシン類の異性体比率に基づく環境汚染源の探索に関する研究」代表者</a:t>
            </a:r>
            <a:r>
              <a:rPr lang="en-US" altLang="ja-JP" dirty="0"/>
              <a:t>: </a:t>
            </a:r>
            <a:r>
              <a:rPr lang="ja-JP" altLang="en-US" dirty="0"/>
              <a:t>城戸照彦　 ⑥ 基盤研究（Ｂ）（海外学術調査）</a:t>
            </a:r>
            <a:r>
              <a:rPr lang="en-US" altLang="ja-JP" dirty="0"/>
              <a:t>(2002</a:t>
            </a:r>
            <a:r>
              <a:rPr lang="ja-JP" altLang="en-US" dirty="0"/>
              <a:t>年</a:t>
            </a:r>
            <a:r>
              <a:rPr lang="en-US" altLang="ja-JP" dirty="0"/>
              <a:t>4</a:t>
            </a:r>
            <a:r>
              <a:rPr lang="ja-JP" altLang="en-US" dirty="0"/>
              <a:t>月</a:t>
            </a:r>
            <a:r>
              <a:rPr lang="en-US" altLang="ja-JP" dirty="0"/>
              <a:t>-2005</a:t>
            </a:r>
            <a:r>
              <a:rPr lang="ja-JP" altLang="en-US" dirty="0"/>
              <a:t>年</a:t>
            </a:r>
            <a:r>
              <a:rPr lang="en-US" altLang="ja-JP" dirty="0"/>
              <a:t>3</a:t>
            </a:r>
            <a:r>
              <a:rPr lang="ja-JP" altLang="en-US" dirty="0"/>
              <a:t>月</a:t>
            </a:r>
            <a:r>
              <a:rPr lang="en-US" altLang="ja-JP" dirty="0"/>
              <a:t>)</a:t>
            </a:r>
            <a:r>
              <a:rPr lang="ja-JP" altLang="en-US" dirty="0"/>
              <a:t>「ベトナムにおけるダイオキシン類環境汚染</a:t>
            </a:r>
            <a:r>
              <a:rPr lang="en-US" altLang="ja-JP" dirty="0"/>
              <a:t>30</a:t>
            </a:r>
            <a:r>
              <a:rPr lang="ja-JP" altLang="en-US" dirty="0"/>
              <a:t>年後の生体影響に関する疫学的研究」代表者</a:t>
            </a:r>
            <a:r>
              <a:rPr lang="en-US" altLang="ja-JP" dirty="0"/>
              <a:t>:</a:t>
            </a:r>
            <a:r>
              <a:rPr lang="ja-JP" altLang="en-US" dirty="0"/>
              <a:t>城戸照彦</a:t>
            </a:r>
            <a:r>
              <a:rPr lang="ja-JP" altLang="ja-JP" dirty="0" smtClean="0"/>
              <a:t>シン</a:t>
            </a:r>
            <a:r>
              <a:rPr lang="ja-JP" altLang="ja-JP" dirty="0"/>
              <a:t>や残留性有機汚染物質の小児ステロイドホルモンへの長期的影響」代表者</a:t>
            </a:r>
            <a:r>
              <a:rPr lang="en-US" altLang="ja-JP" dirty="0"/>
              <a:t>:</a:t>
            </a:r>
            <a:r>
              <a:rPr lang="ja-JP" altLang="ja-JP" dirty="0"/>
              <a:t>城戸照彦　 ② 基盤研究</a:t>
            </a:r>
            <a:r>
              <a:rPr lang="en-US" altLang="ja-JP" dirty="0"/>
              <a:t>(</a:t>
            </a:r>
            <a:r>
              <a:rPr lang="ja-JP" altLang="ja-JP" dirty="0"/>
              <a:t>Ｂ</a:t>
            </a:r>
            <a:r>
              <a:rPr lang="en-US" altLang="ja-JP" dirty="0"/>
              <a:t>) (</a:t>
            </a:r>
            <a:r>
              <a:rPr lang="ja-JP" altLang="ja-JP" dirty="0"/>
              <a:t>海外学術調査</a:t>
            </a:r>
            <a:r>
              <a:rPr lang="en-US" altLang="ja-JP" dirty="0"/>
              <a:t>)(2011</a:t>
            </a:r>
            <a:r>
              <a:rPr lang="ja-JP" altLang="ja-JP" dirty="0"/>
              <a:t>年</a:t>
            </a:r>
            <a:r>
              <a:rPr lang="en-US" altLang="ja-JP" dirty="0"/>
              <a:t>4</a:t>
            </a:r>
            <a:r>
              <a:rPr lang="ja-JP" altLang="ja-JP" dirty="0"/>
              <a:t>月</a:t>
            </a:r>
            <a:r>
              <a:rPr lang="en-US" altLang="ja-JP" dirty="0"/>
              <a:t>-2014</a:t>
            </a:r>
            <a:r>
              <a:rPr lang="ja-JP" altLang="ja-JP" dirty="0"/>
              <a:t>年</a:t>
            </a:r>
            <a:r>
              <a:rPr lang="en-US" altLang="ja-JP" dirty="0"/>
              <a:t>3</a:t>
            </a:r>
            <a:r>
              <a:rPr lang="ja-JP" altLang="ja-JP" dirty="0"/>
              <a:t>月</a:t>
            </a:r>
            <a:r>
              <a:rPr lang="en-US" altLang="ja-JP" dirty="0"/>
              <a:t>)</a:t>
            </a:r>
            <a:r>
              <a:rPr lang="ja-JP" altLang="ja-JP" dirty="0"/>
              <a:t>「ベトナムにおけるダイオキシン類暴露と性ホルモン・前立腺がんに関する疫学研究」代表者</a:t>
            </a:r>
            <a:r>
              <a:rPr lang="en-US" altLang="ja-JP" dirty="0"/>
              <a:t>:</a:t>
            </a:r>
            <a:r>
              <a:rPr lang="ja-JP" altLang="ja-JP" dirty="0"/>
              <a:t>城戸照彦　 ③ 挑戦的萌芽研究</a:t>
            </a:r>
            <a:r>
              <a:rPr lang="en-US" altLang="ja-JP" dirty="0"/>
              <a:t>(2010</a:t>
            </a:r>
            <a:r>
              <a:rPr lang="ja-JP" altLang="ja-JP" dirty="0"/>
              <a:t>年</a:t>
            </a:r>
            <a:r>
              <a:rPr lang="en-US" altLang="ja-JP" dirty="0"/>
              <a:t>4</a:t>
            </a:r>
            <a:r>
              <a:rPr lang="ja-JP" altLang="ja-JP" dirty="0"/>
              <a:t>月</a:t>
            </a:r>
            <a:r>
              <a:rPr lang="en-US" altLang="ja-JP" dirty="0"/>
              <a:t>-2013</a:t>
            </a:r>
            <a:r>
              <a:rPr lang="ja-JP" altLang="ja-JP" dirty="0"/>
              <a:t>年</a:t>
            </a:r>
            <a:r>
              <a:rPr lang="en-US" altLang="ja-JP" dirty="0"/>
              <a:t>3</a:t>
            </a:r>
            <a:r>
              <a:rPr lang="ja-JP" altLang="ja-JP" dirty="0"/>
              <a:t>月</a:t>
            </a:r>
            <a:r>
              <a:rPr lang="en-US" altLang="ja-JP" dirty="0"/>
              <a:t>)</a:t>
            </a:r>
            <a:r>
              <a:rPr lang="ja-JP" altLang="ja-JP" dirty="0"/>
              <a:t>「ベトナムにおけるダイオキシン類暴露と肥大型心筋症有症率に関する分子疫学研究」代表者</a:t>
            </a:r>
            <a:r>
              <a:rPr lang="en-US" altLang="ja-JP" dirty="0"/>
              <a:t>:</a:t>
            </a:r>
            <a:r>
              <a:rPr lang="ja-JP" altLang="ja-JP" dirty="0"/>
              <a:t>城戸照彦 　④ 基盤研究</a:t>
            </a:r>
            <a:r>
              <a:rPr lang="en-US" altLang="ja-JP" dirty="0"/>
              <a:t>(</a:t>
            </a:r>
            <a:r>
              <a:rPr lang="ja-JP" altLang="ja-JP" dirty="0"/>
              <a:t>Ａ</a:t>
            </a:r>
            <a:r>
              <a:rPr lang="en-US" altLang="ja-JP" dirty="0"/>
              <a:t>)(2007</a:t>
            </a:r>
            <a:r>
              <a:rPr lang="ja-JP" altLang="ja-JP" dirty="0"/>
              <a:t>年</a:t>
            </a:r>
            <a:r>
              <a:rPr lang="en-US" altLang="ja-JP" dirty="0"/>
              <a:t>4</a:t>
            </a:r>
            <a:r>
              <a:rPr lang="ja-JP" altLang="ja-JP" dirty="0"/>
              <a:t>月</a:t>
            </a:r>
            <a:r>
              <a:rPr lang="en-US" altLang="ja-JP" dirty="0"/>
              <a:t>-2011</a:t>
            </a:r>
            <a:r>
              <a:rPr lang="ja-JP" altLang="ja-JP" dirty="0"/>
              <a:t>年</a:t>
            </a:r>
            <a:r>
              <a:rPr lang="en-US" altLang="ja-JP" dirty="0"/>
              <a:t>3</a:t>
            </a:r>
            <a:r>
              <a:rPr lang="ja-JP" altLang="ja-JP" dirty="0"/>
              <a:t>月</a:t>
            </a:r>
            <a:r>
              <a:rPr lang="en-US" altLang="ja-JP" dirty="0"/>
              <a:t>)</a:t>
            </a:r>
            <a:r>
              <a:rPr lang="ja-JP" altLang="ja-JP" dirty="0"/>
              <a:t>「</a:t>
            </a:r>
            <a:r>
              <a:rPr lang="en-US" altLang="ja-JP" dirty="0"/>
              <a:t>GIS</a:t>
            </a:r>
            <a:r>
              <a:rPr lang="ja-JP" altLang="ja-JP" dirty="0"/>
              <a:t>を用いたベトナムでのダイオキシン類による環境汚染と健康影響に関する疫学研究」代表者</a:t>
            </a:r>
            <a:r>
              <a:rPr lang="en-US" altLang="ja-JP" dirty="0"/>
              <a:t>:</a:t>
            </a:r>
            <a:r>
              <a:rPr lang="ja-JP" altLang="ja-JP" dirty="0"/>
              <a:t>城戸照彦 　⑤ 基盤研究（Ｂ）（海外学術調査）</a:t>
            </a:r>
            <a:r>
              <a:rPr lang="en-US" altLang="ja-JP" dirty="0"/>
              <a:t>(2005</a:t>
            </a:r>
            <a:r>
              <a:rPr lang="ja-JP" altLang="ja-JP" dirty="0"/>
              <a:t>年</a:t>
            </a:r>
            <a:r>
              <a:rPr lang="en-US" altLang="ja-JP" dirty="0"/>
              <a:t>4</a:t>
            </a:r>
            <a:r>
              <a:rPr lang="ja-JP" altLang="ja-JP" dirty="0"/>
              <a:t>月</a:t>
            </a:r>
            <a:r>
              <a:rPr lang="en-US" altLang="ja-JP" dirty="0"/>
              <a:t>-2008</a:t>
            </a:r>
            <a:r>
              <a:rPr lang="ja-JP" altLang="ja-JP" dirty="0"/>
              <a:t>年</a:t>
            </a:r>
            <a:r>
              <a:rPr lang="en-US" altLang="ja-JP" dirty="0"/>
              <a:t>3</a:t>
            </a:r>
            <a:r>
              <a:rPr lang="ja-JP" altLang="ja-JP" dirty="0"/>
              <a:t>月</a:t>
            </a:r>
            <a:r>
              <a:rPr lang="en-US" altLang="ja-JP" dirty="0"/>
              <a:t>)</a:t>
            </a:r>
            <a:r>
              <a:rPr lang="ja-JP" altLang="ja-JP" dirty="0"/>
              <a:t>「ベトナムにおけるダイオキシン類の異性体比率に基づく環境汚染源の探索に関する研究」代表者</a:t>
            </a:r>
            <a:r>
              <a:rPr lang="en-US" altLang="ja-JP" dirty="0"/>
              <a:t>: </a:t>
            </a:r>
            <a:r>
              <a:rPr lang="ja-JP" altLang="ja-JP" dirty="0"/>
              <a:t>城戸照彦　 ⑥ 基盤研究（Ｂ）（海外学術調査）</a:t>
            </a:r>
            <a:r>
              <a:rPr lang="en-US" altLang="ja-JP" dirty="0"/>
              <a:t>(2002</a:t>
            </a:r>
            <a:r>
              <a:rPr lang="ja-JP" altLang="ja-JP" dirty="0"/>
              <a:t>年</a:t>
            </a:r>
            <a:r>
              <a:rPr lang="en-US" altLang="ja-JP" dirty="0"/>
              <a:t>4</a:t>
            </a:r>
            <a:r>
              <a:rPr lang="ja-JP" altLang="ja-JP" dirty="0"/>
              <a:t>月</a:t>
            </a:r>
            <a:r>
              <a:rPr lang="en-US" altLang="ja-JP" dirty="0"/>
              <a:t>-2005</a:t>
            </a:r>
            <a:r>
              <a:rPr lang="ja-JP" altLang="ja-JP" dirty="0"/>
              <a:t>年</a:t>
            </a:r>
            <a:r>
              <a:rPr lang="en-US" altLang="ja-JP" dirty="0"/>
              <a:t>3</a:t>
            </a:r>
            <a:r>
              <a:rPr lang="ja-JP" altLang="ja-JP" dirty="0"/>
              <a:t>月</a:t>
            </a:r>
            <a:r>
              <a:rPr lang="en-US" altLang="ja-JP" dirty="0"/>
              <a:t>)</a:t>
            </a:r>
            <a:r>
              <a:rPr lang="ja-JP" altLang="ja-JP" dirty="0"/>
              <a:t>「ベトナムにおけるダイオキシン類環境汚染</a:t>
            </a:r>
            <a:r>
              <a:rPr lang="en-US" altLang="ja-JP" dirty="0"/>
              <a:t>30</a:t>
            </a:r>
            <a:r>
              <a:rPr lang="ja-JP" altLang="ja-JP" dirty="0"/>
              <a:t>年後の生体影響に関する疫学的研究」代表者</a:t>
            </a:r>
            <a:r>
              <a:rPr lang="en-US" altLang="ja-JP" dirty="0"/>
              <a:t>:</a:t>
            </a:r>
            <a:r>
              <a:rPr lang="ja-JP" altLang="ja-JP" dirty="0"/>
              <a:t>城戸照彦</a:t>
            </a:r>
          </a:p>
          <a:p>
            <a:endParaRPr kumimoji="1" lang="ja-JP" altLang="en-US" dirty="0"/>
          </a:p>
        </p:txBody>
      </p:sp>
      <p:pic>
        <p:nvPicPr>
          <p:cNvPr id="4" name="図 3"/>
          <p:cNvPicPr>
            <a:picLocks noChangeAspect="1"/>
          </p:cNvPicPr>
          <p:nvPr/>
        </p:nvPicPr>
        <p:blipFill>
          <a:blip r:embed="rId2"/>
          <a:stretch>
            <a:fillRect/>
          </a:stretch>
        </p:blipFill>
        <p:spPr>
          <a:xfrm>
            <a:off x="283577" y="1727200"/>
            <a:ext cx="11773716" cy="5019040"/>
          </a:xfrm>
          <a:prstGeom prst="rect">
            <a:avLst/>
          </a:prstGeom>
        </p:spPr>
      </p:pic>
      <p:sp>
        <p:nvSpPr>
          <p:cNvPr id="6" name="テキスト ボックス 5"/>
          <p:cNvSpPr txBox="1"/>
          <p:nvPr/>
        </p:nvSpPr>
        <p:spPr>
          <a:xfrm>
            <a:off x="6187440" y="6376908"/>
            <a:ext cx="5171440" cy="369332"/>
          </a:xfrm>
          <a:prstGeom prst="rect">
            <a:avLst/>
          </a:prstGeom>
          <a:noFill/>
          <a:ln>
            <a:solidFill>
              <a:schemeClr val="bg1"/>
            </a:solidFill>
          </a:ln>
        </p:spPr>
        <p:txBody>
          <a:bodyPr wrap="square" rtlCol="0">
            <a:spAutoFit/>
          </a:bodyPr>
          <a:lstStyle/>
          <a:p>
            <a:pPr algn="r"/>
            <a:r>
              <a:rPr kumimoji="1" lang="ja-JP" altLang="en-US" dirty="0" smtClean="0">
                <a:solidFill>
                  <a:srgbClr val="0070C0"/>
                </a:solidFill>
              </a:rPr>
              <a:t>黄色のマーカー部分が本プロジェクトでの実施予定</a:t>
            </a:r>
            <a:endParaRPr kumimoji="1" lang="ja-JP" altLang="en-US" dirty="0">
              <a:solidFill>
                <a:srgbClr val="0070C0"/>
              </a:solidFill>
            </a:endParaRPr>
          </a:p>
        </p:txBody>
      </p:sp>
    </p:spTree>
    <p:extLst>
      <p:ext uri="{BB962C8B-B14F-4D97-AF65-F5344CB8AC3E}">
        <p14:creationId xmlns:p14="http://schemas.microsoft.com/office/powerpoint/2010/main" val="1295122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03200"/>
            <a:ext cx="10972800" cy="741680"/>
          </a:xfrm>
        </p:spPr>
        <p:txBody>
          <a:bodyPr>
            <a:normAutofit fontScale="90000"/>
          </a:bodyPr>
          <a:lstStyle/>
          <a:p>
            <a:r>
              <a:rPr kumimoji="1" lang="ja-JP" altLang="en-US" dirty="0" smtClean="0">
                <a:solidFill>
                  <a:srgbClr val="0070C0"/>
                </a:solidFill>
              </a:rPr>
              <a:t>これまでの研究助成</a:t>
            </a:r>
            <a:endParaRPr kumimoji="1" lang="ja-JP" altLang="en-US" dirty="0">
              <a:solidFill>
                <a:srgbClr val="0070C0"/>
              </a:solidFill>
            </a:endParaRPr>
          </a:p>
        </p:txBody>
      </p:sp>
      <p:sp>
        <p:nvSpPr>
          <p:cNvPr id="3" name="コンテンツ プレースホルダー 2"/>
          <p:cNvSpPr>
            <a:spLocks noGrp="1"/>
          </p:cNvSpPr>
          <p:nvPr>
            <p:ph idx="1"/>
          </p:nvPr>
        </p:nvSpPr>
        <p:spPr>
          <a:xfrm>
            <a:off x="609600" y="944880"/>
            <a:ext cx="10972800" cy="5913119"/>
          </a:xfrm>
        </p:spPr>
        <p:txBody>
          <a:bodyPr>
            <a:normAutofit/>
          </a:bodyPr>
          <a:lstStyle/>
          <a:p>
            <a:pPr marL="0" indent="0">
              <a:buNone/>
            </a:pPr>
            <a:r>
              <a:rPr lang="en-US" altLang="ja-JP" sz="2400" dirty="0" smtClean="0">
                <a:solidFill>
                  <a:srgbClr val="0070C0"/>
                </a:solidFill>
              </a:rPr>
              <a:t>【</a:t>
            </a:r>
            <a:r>
              <a:rPr lang="ja-JP" altLang="en-US" sz="2400" dirty="0" smtClean="0">
                <a:solidFill>
                  <a:srgbClr val="0070C0"/>
                </a:solidFill>
              </a:rPr>
              <a:t>科学研究費</a:t>
            </a:r>
            <a:r>
              <a:rPr lang="en-US" altLang="ja-JP" sz="2400" dirty="0" smtClean="0">
                <a:solidFill>
                  <a:srgbClr val="0070C0"/>
                </a:solidFill>
              </a:rPr>
              <a:t>】</a:t>
            </a:r>
          </a:p>
          <a:p>
            <a:pPr marL="0" indent="0">
              <a:buNone/>
            </a:pPr>
            <a:r>
              <a:rPr lang="ja-JP" altLang="en-US" sz="2400" dirty="0" smtClean="0">
                <a:solidFill>
                  <a:srgbClr val="0070C0"/>
                </a:solidFill>
              </a:rPr>
              <a:t>①</a:t>
            </a:r>
            <a:r>
              <a:rPr lang="ja-JP" altLang="en-US" sz="2400" b="1" u="sng" dirty="0">
                <a:solidFill>
                  <a:srgbClr val="0070C0"/>
                </a:solidFill>
              </a:rPr>
              <a:t>基盤研究（Ｂ）（海外学術調査）</a:t>
            </a:r>
            <a:r>
              <a:rPr lang="en-US" altLang="ja-JP" sz="2400" b="1" u="sng" dirty="0">
                <a:solidFill>
                  <a:srgbClr val="0070C0"/>
                </a:solidFill>
              </a:rPr>
              <a:t>(2015</a:t>
            </a:r>
            <a:r>
              <a:rPr lang="ja-JP" altLang="en-US" sz="2400" b="1" u="sng" dirty="0">
                <a:solidFill>
                  <a:srgbClr val="0070C0"/>
                </a:solidFill>
              </a:rPr>
              <a:t>年</a:t>
            </a:r>
            <a:r>
              <a:rPr lang="en-US" altLang="ja-JP" sz="2400" b="1" u="sng" dirty="0">
                <a:solidFill>
                  <a:srgbClr val="0070C0"/>
                </a:solidFill>
              </a:rPr>
              <a:t>4</a:t>
            </a:r>
            <a:r>
              <a:rPr lang="ja-JP" altLang="en-US" sz="2400" b="1" u="sng" dirty="0">
                <a:solidFill>
                  <a:srgbClr val="0070C0"/>
                </a:solidFill>
              </a:rPr>
              <a:t>月</a:t>
            </a:r>
            <a:r>
              <a:rPr lang="en-US" altLang="ja-JP" sz="2400" b="1" u="sng" dirty="0">
                <a:solidFill>
                  <a:srgbClr val="0070C0"/>
                </a:solidFill>
              </a:rPr>
              <a:t>-2019</a:t>
            </a:r>
            <a:r>
              <a:rPr lang="ja-JP" altLang="en-US" sz="2400" b="1" u="sng" dirty="0">
                <a:solidFill>
                  <a:srgbClr val="0070C0"/>
                </a:solidFill>
              </a:rPr>
              <a:t>年</a:t>
            </a:r>
            <a:r>
              <a:rPr lang="en-US" altLang="ja-JP" sz="2400" b="1" u="sng" dirty="0">
                <a:solidFill>
                  <a:srgbClr val="0070C0"/>
                </a:solidFill>
              </a:rPr>
              <a:t>3</a:t>
            </a:r>
            <a:r>
              <a:rPr lang="ja-JP" altLang="en-US" sz="2400" b="1" u="sng" dirty="0">
                <a:solidFill>
                  <a:srgbClr val="0070C0"/>
                </a:solidFill>
              </a:rPr>
              <a:t>月</a:t>
            </a:r>
            <a:r>
              <a:rPr lang="en-US" altLang="ja-JP" sz="2400" b="1" u="sng" dirty="0">
                <a:solidFill>
                  <a:srgbClr val="0070C0"/>
                </a:solidFill>
              </a:rPr>
              <a:t>)</a:t>
            </a:r>
            <a:r>
              <a:rPr lang="ja-JP" altLang="en-US" sz="2400" dirty="0">
                <a:solidFill>
                  <a:srgbClr val="0070C0"/>
                </a:solidFill>
              </a:rPr>
              <a:t>「ベトナムのダイオキシンや残留性有機汚染物質の小児ステロイドホルモンへの長期的影響」代表者</a:t>
            </a:r>
            <a:r>
              <a:rPr lang="en-US" altLang="ja-JP" sz="2400" dirty="0">
                <a:solidFill>
                  <a:srgbClr val="0070C0"/>
                </a:solidFill>
              </a:rPr>
              <a:t>:</a:t>
            </a:r>
            <a:r>
              <a:rPr lang="ja-JP" altLang="en-US" sz="2400" dirty="0">
                <a:solidFill>
                  <a:srgbClr val="0070C0"/>
                </a:solidFill>
              </a:rPr>
              <a:t>城戸照彦　</a:t>
            </a:r>
            <a:br>
              <a:rPr lang="ja-JP" altLang="en-US" sz="2400" dirty="0">
                <a:solidFill>
                  <a:srgbClr val="0070C0"/>
                </a:solidFill>
              </a:rPr>
            </a:br>
            <a:r>
              <a:rPr lang="ja-JP" altLang="en-US" sz="2400" dirty="0">
                <a:solidFill>
                  <a:srgbClr val="0070C0"/>
                </a:solidFill>
              </a:rPr>
              <a:t> </a:t>
            </a:r>
            <a:r>
              <a:rPr lang="ja-JP" altLang="en-US" sz="2400" b="1" dirty="0">
                <a:solidFill>
                  <a:srgbClr val="0070C0"/>
                </a:solidFill>
              </a:rPr>
              <a:t>② </a:t>
            </a:r>
            <a:r>
              <a:rPr lang="ja-JP" altLang="en-US" sz="2400" b="1" u="sng" dirty="0">
                <a:solidFill>
                  <a:srgbClr val="0070C0"/>
                </a:solidFill>
              </a:rPr>
              <a:t>基盤研究</a:t>
            </a:r>
            <a:r>
              <a:rPr lang="en-US" altLang="ja-JP" sz="2400" b="1" u="sng" dirty="0">
                <a:solidFill>
                  <a:srgbClr val="0070C0"/>
                </a:solidFill>
              </a:rPr>
              <a:t>(</a:t>
            </a:r>
            <a:r>
              <a:rPr lang="ja-JP" altLang="en-US" sz="2400" b="1" u="sng" dirty="0">
                <a:solidFill>
                  <a:srgbClr val="0070C0"/>
                </a:solidFill>
              </a:rPr>
              <a:t>Ｂ</a:t>
            </a:r>
            <a:r>
              <a:rPr lang="en-US" altLang="ja-JP" sz="2400" b="1" u="sng" dirty="0">
                <a:solidFill>
                  <a:srgbClr val="0070C0"/>
                </a:solidFill>
              </a:rPr>
              <a:t>) (</a:t>
            </a:r>
            <a:r>
              <a:rPr lang="ja-JP" altLang="en-US" sz="2400" b="1" u="sng" dirty="0">
                <a:solidFill>
                  <a:srgbClr val="0070C0"/>
                </a:solidFill>
              </a:rPr>
              <a:t>海外学術調査</a:t>
            </a:r>
            <a:r>
              <a:rPr lang="en-US" altLang="ja-JP" sz="2400" b="1" u="sng" dirty="0">
                <a:solidFill>
                  <a:srgbClr val="0070C0"/>
                </a:solidFill>
              </a:rPr>
              <a:t>)(2011</a:t>
            </a:r>
            <a:r>
              <a:rPr lang="ja-JP" altLang="en-US" sz="2400" b="1" u="sng" dirty="0">
                <a:solidFill>
                  <a:srgbClr val="0070C0"/>
                </a:solidFill>
              </a:rPr>
              <a:t>年</a:t>
            </a:r>
            <a:r>
              <a:rPr lang="en-US" altLang="ja-JP" sz="2400" b="1" u="sng" dirty="0">
                <a:solidFill>
                  <a:srgbClr val="0070C0"/>
                </a:solidFill>
              </a:rPr>
              <a:t>4</a:t>
            </a:r>
            <a:r>
              <a:rPr lang="ja-JP" altLang="en-US" sz="2400" b="1" u="sng" dirty="0">
                <a:solidFill>
                  <a:srgbClr val="0070C0"/>
                </a:solidFill>
              </a:rPr>
              <a:t>月</a:t>
            </a:r>
            <a:r>
              <a:rPr lang="en-US" altLang="ja-JP" sz="2400" b="1" u="sng" dirty="0">
                <a:solidFill>
                  <a:srgbClr val="0070C0"/>
                </a:solidFill>
              </a:rPr>
              <a:t>-2014</a:t>
            </a:r>
            <a:r>
              <a:rPr lang="ja-JP" altLang="en-US" sz="2400" b="1" u="sng" dirty="0">
                <a:solidFill>
                  <a:srgbClr val="0070C0"/>
                </a:solidFill>
              </a:rPr>
              <a:t>年</a:t>
            </a:r>
            <a:r>
              <a:rPr lang="en-US" altLang="ja-JP" sz="2400" b="1" u="sng" dirty="0">
                <a:solidFill>
                  <a:srgbClr val="0070C0"/>
                </a:solidFill>
              </a:rPr>
              <a:t>3</a:t>
            </a:r>
            <a:r>
              <a:rPr lang="ja-JP" altLang="en-US" sz="2400" b="1" u="sng" dirty="0">
                <a:solidFill>
                  <a:srgbClr val="0070C0"/>
                </a:solidFill>
              </a:rPr>
              <a:t>月</a:t>
            </a:r>
            <a:r>
              <a:rPr lang="en-US" altLang="ja-JP" sz="2400" b="1" u="sng" dirty="0">
                <a:solidFill>
                  <a:srgbClr val="0070C0"/>
                </a:solidFill>
              </a:rPr>
              <a:t>)</a:t>
            </a:r>
            <a:r>
              <a:rPr lang="ja-JP" altLang="en-US" sz="2400" dirty="0">
                <a:solidFill>
                  <a:srgbClr val="0070C0"/>
                </a:solidFill>
              </a:rPr>
              <a:t>「ベトナムにおけるダイオキシン類暴露と性ホルモン・前立腺がんに関する疫学研究」代表者</a:t>
            </a:r>
            <a:r>
              <a:rPr lang="en-US" altLang="ja-JP" sz="2400" dirty="0">
                <a:solidFill>
                  <a:srgbClr val="0070C0"/>
                </a:solidFill>
              </a:rPr>
              <a:t>:</a:t>
            </a:r>
            <a:r>
              <a:rPr lang="ja-JP" altLang="en-US" sz="2400" dirty="0">
                <a:solidFill>
                  <a:srgbClr val="0070C0"/>
                </a:solidFill>
              </a:rPr>
              <a:t>城戸照彦　</a:t>
            </a:r>
            <a:br>
              <a:rPr lang="ja-JP" altLang="en-US" sz="2400" dirty="0">
                <a:solidFill>
                  <a:srgbClr val="0070C0"/>
                </a:solidFill>
              </a:rPr>
            </a:br>
            <a:r>
              <a:rPr lang="ja-JP" altLang="en-US" sz="2400" dirty="0">
                <a:solidFill>
                  <a:srgbClr val="0070C0"/>
                </a:solidFill>
              </a:rPr>
              <a:t> ③ </a:t>
            </a:r>
            <a:r>
              <a:rPr lang="ja-JP" altLang="en-US" sz="2400" b="1" u="sng" dirty="0">
                <a:solidFill>
                  <a:srgbClr val="0070C0"/>
                </a:solidFill>
              </a:rPr>
              <a:t>挑戦的萌芽研究</a:t>
            </a:r>
            <a:r>
              <a:rPr lang="en-US" altLang="ja-JP" sz="2400" b="1" u="sng" dirty="0">
                <a:solidFill>
                  <a:srgbClr val="0070C0"/>
                </a:solidFill>
              </a:rPr>
              <a:t>(2010</a:t>
            </a:r>
            <a:r>
              <a:rPr lang="ja-JP" altLang="en-US" sz="2400" b="1" u="sng" dirty="0">
                <a:solidFill>
                  <a:srgbClr val="0070C0"/>
                </a:solidFill>
              </a:rPr>
              <a:t>年</a:t>
            </a:r>
            <a:r>
              <a:rPr lang="en-US" altLang="ja-JP" sz="2400" b="1" u="sng" dirty="0">
                <a:solidFill>
                  <a:srgbClr val="0070C0"/>
                </a:solidFill>
              </a:rPr>
              <a:t>4</a:t>
            </a:r>
            <a:r>
              <a:rPr lang="ja-JP" altLang="en-US" sz="2400" b="1" u="sng" dirty="0">
                <a:solidFill>
                  <a:srgbClr val="0070C0"/>
                </a:solidFill>
              </a:rPr>
              <a:t>月</a:t>
            </a:r>
            <a:r>
              <a:rPr lang="en-US" altLang="ja-JP" sz="2400" b="1" u="sng" dirty="0">
                <a:solidFill>
                  <a:srgbClr val="0070C0"/>
                </a:solidFill>
              </a:rPr>
              <a:t>-2013</a:t>
            </a:r>
            <a:r>
              <a:rPr lang="ja-JP" altLang="en-US" sz="2400" b="1" u="sng" dirty="0">
                <a:solidFill>
                  <a:srgbClr val="0070C0"/>
                </a:solidFill>
              </a:rPr>
              <a:t>年</a:t>
            </a:r>
            <a:r>
              <a:rPr lang="en-US" altLang="ja-JP" sz="2400" b="1" u="sng" dirty="0">
                <a:solidFill>
                  <a:srgbClr val="0070C0"/>
                </a:solidFill>
              </a:rPr>
              <a:t>3</a:t>
            </a:r>
            <a:r>
              <a:rPr lang="ja-JP" altLang="en-US" sz="2400" b="1" u="sng" dirty="0">
                <a:solidFill>
                  <a:srgbClr val="0070C0"/>
                </a:solidFill>
              </a:rPr>
              <a:t>月</a:t>
            </a:r>
            <a:r>
              <a:rPr lang="en-US" altLang="ja-JP" sz="2400" b="1" u="sng" dirty="0">
                <a:solidFill>
                  <a:srgbClr val="0070C0"/>
                </a:solidFill>
              </a:rPr>
              <a:t>)</a:t>
            </a:r>
            <a:r>
              <a:rPr lang="ja-JP" altLang="en-US" sz="2400" dirty="0">
                <a:solidFill>
                  <a:srgbClr val="0070C0"/>
                </a:solidFill>
              </a:rPr>
              <a:t>「ベトナムにおけるダイオキシン類暴露と肥大型心筋症有症率に関する分子疫学研究」代表者</a:t>
            </a:r>
            <a:r>
              <a:rPr lang="en-US" altLang="ja-JP" sz="2400" dirty="0">
                <a:solidFill>
                  <a:srgbClr val="0070C0"/>
                </a:solidFill>
              </a:rPr>
              <a:t>:</a:t>
            </a:r>
            <a:r>
              <a:rPr lang="ja-JP" altLang="en-US" sz="2400" dirty="0">
                <a:solidFill>
                  <a:srgbClr val="0070C0"/>
                </a:solidFill>
              </a:rPr>
              <a:t>城戸照彦 　</a:t>
            </a:r>
            <a:br>
              <a:rPr lang="ja-JP" altLang="en-US" sz="2400" dirty="0">
                <a:solidFill>
                  <a:srgbClr val="0070C0"/>
                </a:solidFill>
              </a:rPr>
            </a:br>
            <a:r>
              <a:rPr lang="ja-JP" altLang="en-US" sz="2400" dirty="0">
                <a:solidFill>
                  <a:srgbClr val="0070C0"/>
                </a:solidFill>
              </a:rPr>
              <a:t>④ </a:t>
            </a:r>
            <a:r>
              <a:rPr lang="ja-JP" altLang="en-US" sz="2400" b="1" u="sng" dirty="0">
                <a:solidFill>
                  <a:srgbClr val="0070C0"/>
                </a:solidFill>
              </a:rPr>
              <a:t>基盤研究</a:t>
            </a:r>
            <a:r>
              <a:rPr lang="en-US" altLang="ja-JP" sz="2400" b="1" u="sng" dirty="0">
                <a:solidFill>
                  <a:srgbClr val="0070C0"/>
                </a:solidFill>
              </a:rPr>
              <a:t>(</a:t>
            </a:r>
            <a:r>
              <a:rPr lang="ja-JP" altLang="en-US" sz="2400" b="1" u="sng" dirty="0">
                <a:solidFill>
                  <a:srgbClr val="0070C0"/>
                </a:solidFill>
              </a:rPr>
              <a:t>Ａ</a:t>
            </a:r>
            <a:r>
              <a:rPr lang="en-US" altLang="ja-JP" sz="2400" b="1" u="sng" dirty="0">
                <a:solidFill>
                  <a:srgbClr val="0070C0"/>
                </a:solidFill>
              </a:rPr>
              <a:t>)(2007</a:t>
            </a:r>
            <a:r>
              <a:rPr lang="ja-JP" altLang="en-US" sz="2400" b="1" u="sng" dirty="0">
                <a:solidFill>
                  <a:srgbClr val="0070C0"/>
                </a:solidFill>
              </a:rPr>
              <a:t>年</a:t>
            </a:r>
            <a:r>
              <a:rPr lang="en-US" altLang="ja-JP" sz="2400" b="1" u="sng" dirty="0">
                <a:solidFill>
                  <a:srgbClr val="0070C0"/>
                </a:solidFill>
              </a:rPr>
              <a:t>4</a:t>
            </a:r>
            <a:r>
              <a:rPr lang="ja-JP" altLang="en-US" sz="2400" b="1" u="sng" dirty="0">
                <a:solidFill>
                  <a:srgbClr val="0070C0"/>
                </a:solidFill>
              </a:rPr>
              <a:t>月</a:t>
            </a:r>
            <a:r>
              <a:rPr lang="en-US" altLang="ja-JP" sz="2400" b="1" u="sng" dirty="0">
                <a:solidFill>
                  <a:srgbClr val="0070C0"/>
                </a:solidFill>
              </a:rPr>
              <a:t>-2011</a:t>
            </a:r>
            <a:r>
              <a:rPr lang="ja-JP" altLang="en-US" sz="2400" b="1" u="sng" dirty="0">
                <a:solidFill>
                  <a:srgbClr val="0070C0"/>
                </a:solidFill>
              </a:rPr>
              <a:t>年</a:t>
            </a:r>
            <a:r>
              <a:rPr lang="en-US" altLang="ja-JP" sz="2400" b="1" u="sng" dirty="0">
                <a:solidFill>
                  <a:srgbClr val="0070C0"/>
                </a:solidFill>
              </a:rPr>
              <a:t>3</a:t>
            </a:r>
            <a:r>
              <a:rPr lang="ja-JP" altLang="en-US" sz="2400" b="1" u="sng" dirty="0">
                <a:solidFill>
                  <a:srgbClr val="0070C0"/>
                </a:solidFill>
              </a:rPr>
              <a:t>月</a:t>
            </a:r>
            <a:r>
              <a:rPr lang="en-US" altLang="ja-JP" sz="2400" b="1" u="sng" dirty="0">
                <a:solidFill>
                  <a:srgbClr val="0070C0"/>
                </a:solidFill>
              </a:rPr>
              <a:t>)</a:t>
            </a:r>
            <a:r>
              <a:rPr lang="ja-JP" altLang="en-US" sz="2400" dirty="0">
                <a:solidFill>
                  <a:srgbClr val="0070C0"/>
                </a:solidFill>
              </a:rPr>
              <a:t>「</a:t>
            </a:r>
            <a:r>
              <a:rPr lang="en-US" altLang="ja-JP" sz="2400" dirty="0">
                <a:solidFill>
                  <a:srgbClr val="0070C0"/>
                </a:solidFill>
              </a:rPr>
              <a:t>GIS</a:t>
            </a:r>
            <a:r>
              <a:rPr lang="ja-JP" altLang="en-US" sz="2400" dirty="0">
                <a:solidFill>
                  <a:srgbClr val="0070C0"/>
                </a:solidFill>
              </a:rPr>
              <a:t>を用いたベトナムでのダイオキシン類による環境汚染と健康影響に関する疫学研究」代表者</a:t>
            </a:r>
            <a:r>
              <a:rPr lang="en-US" altLang="ja-JP" sz="2400" dirty="0">
                <a:solidFill>
                  <a:srgbClr val="0070C0"/>
                </a:solidFill>
              </a:rPr>
              <a:t>:</a:t>
            </a:r>
            <a:r>
              <a:rPr lang="ja-JP" altLang="en-US" sz="2400" dirty="0">
                <a:solidFill>
                  <a:srgbClr val="0070C0"/>
                </a:solidFill>
              </a:rPr>
              <a:t>城戸照彦 　</a:t>
            </a:r>
            <a:endParaRPr lang="en-US" altLang="ja-JP" sz="2400" dirty="0" smtClean="0">
              <a:solidFill>
                <a:srgbClr val="0070C0"/>
              </a:solidFill>
            </a:endParaRPr>
          </a:p>
          <a:p>
            <a:pPr marL="0" indent="0">
              <a:buNone/>
            </a:pPr>
            <a:r>
              <a:rPr lang="ja-JP" altLang="en-US" sz="2400" dirty="0" smtClean="0">
                <a:solidFill>
                  <a:srgbClr val="0070C0"/>
                </a:solidFill>
              </a:rPr>
              <a:t>⑤ </a:t>
            </a:r>
            <a:r>
              <a:rPr lang="ja-JP" altLang="en-US" sz="2400" b="1" u="sng" dirty="0">
                <a:solidFill>
                  <a:srgbClr val="0070C0"/>
                </a:solidFill>
              </a:rPr>
              <a:t>基盤研究（Ｂ）（海外学術調査）</a:t>
            </a:r>
            <a:r>
              <a:rPr lang="en-US" altLang="ja-JP" sz="2400" b="1" u="sng" dirty="0">
                <a:solidFill>
                  <a:srgbClr val="0070C0"/>
                </a:solidFill>
              </a:rPr>
              <a:t>(2005</a:t>
            </a:r>
            <a:r>
              <a:rPr lang="ja-JP" altLang="en-US" sz="2400" b="1" u="sng" dirty="0">
                <a:solidFill>
                  <a:srgbClr val="0070C0"/>
                </a:solidFill>
              </a:rPr>
              <a:t>年</a:t>
            </a:r>
            <a:r>
              <a:rPr lang="en-US" altLang="ja-JP" sz="2400" b="1" u="sng" dirty="0">
                <a:solidFill>
                  <a:srgbClr val="0070C0"/>
                </a:solidFill>
              </a:rPr>
              <a:t>4</a:t>
            </a:r>
            <a:r>
              <a:rPr lang="ja-JP" altLang="en-US" sz="2400" b="1" u="sng" dirty="0">
                <a:solidFill>
                  <a:srgbClr val="0070C0"/>
                </a:solidFill>
              </a:rPr>
              <a:t>月</a:t>
            </a:r>
            <a:r>
              <a:rPr lang="en-US" altLang="ja-JP" sz="2400" b="1" u="sng" dirty="0">
                <a:solidFill>
                  <a:srgbClr val="0070C0"/>
                </a:solidFill>
              </a:rPr>
              <a:t>-2008</a:t>
            </a:r>
            <a:r>
              <a:rPr lang="ja-JP" altLang="en-US" sz="2400" b="1" u="sng" dirty="0">
                <a:solidFill>
                  <a:srgbClr val="0070C0"/>
                </a:solidFill>
              </a:rPr>
              <a:t>年</a:t>
            </a:r>
            <a:r>
              <a:rPr lang="en-US" altLang="ja-JP" sz="2400" b="1" u="sng" dirty="0">
                <a:solidFill>
                  <a:srgbClr val="0070C0"/>
                </a:solidFill>
              </a:rPr>
              <a:t>3</a:t>
            </a:r>
            <a:r>
              <a:rPr lang="ja-JP" altLang="en-US" sz="2400" b="1" u="sng" dirty="0">
                <a:solidFill>
                  <a:srgbClr val="0070C0"/>
                </a:solidFill>
              </a:rPr>
              <a:t>月</a:t>
            </a:r>
            <a:r>
              <a:rPr lang="en-US" altLang="ja-JP" sz="2400" b="1" u="sng" dirty="0">
                <a:solidFill>
                  <a:srgbClr val="0070C0"/>
                </a:solidFill>
              </a:rPr>
              <a:t>)</a:t>
            </a:r>
            <a:r>
              <a:rPr lang="ja-JP" altLang="en-US" sz="2400" dirty="0">
                <a:solidFill>
                  <a:srgbClr val="0070C0"/>
                </a:solidFill>
              </a:rPr>
              <a:t>「ベトナムにおけるダイオキシン類の異性体比率に基づく環境汚染源の探索に関する研究」代表者</a:t>
            </a:r>
            <a:r>
              <a:rPr lang="en-US" altLang="ja-JP" sz="2400" dirty="0">
                <a:solidFill>
                  <a:srgbClr val="0070C0"/>
                </a:solidFill>
              </a:rPr>
              <a:t>: </a:t>
            </a:r>
            <a:r>
              <a:rPr lang="ja-JP" altLang="en-US" sz="2400" dirty="0">
                <a:solidFill>
                  <a:srgbClr val="0070C0"/>
                </a:solidFill>
              </a:rPr>
              <a:t>城戸照彦　 </a:t>
            </a:r>
            <a:endParaRPr lang="en-US" altLang="ja-JP" sz="2400" dirty="0" smtClean="0">
              <a:solidFill>
                <a:srgbClr val="0070C0"/>
              </a:solidFill>
            </a:endParaRPr>
          </a:p>
          <a:p>
            <a:pPr marL="0" indent="0">
              <a:buNone/>
            </a:pPr>
            <a:r>
              <a:rPr lang="ja-JP" altLang="en-US" sz="2400" dirty="0" smtClean="0">
                <a:solidFill>
                  <a:srgbClr val="0070C0"/>
                </a:solidFill>
              </a:rPr>
              <a:t>⑥ </a:t>
            </a:r>
            <a:r>
              <a:rPr lang="ja-JP" altLang="en-US" sz="2400" b="1" u="sng" dirty="0">
                <a:solidFill>
                  <a:srgbClr val="0070C0"/>
                </a:solidFill>
              </a:rPr>
              <a:t>基盤研究（Ｂ）（海外学術調査）</a:t>
            </a:r>
            <a:r>
              <a:rPr lang="en-US" altLang="ja-JP" sz="2400" b="1" u="sng" dirty="0">
                <a:solidFill>
                  <a:srgbClr val="0070C0"/>
                </a:solidFill>
              </a:rPr>
              <a:t>(2002</a:t>
            </a:r>
            <a:r>
              <a:rPr lang="ja-JP" altLang="en-US" sz="2400" b="1" u="sng" dirty="0">
                <a:solidFill>
                  <a:srgbClr val="0070C0"/>
                </a:solidFill>
              </a:rPr>
              <a:t>年</a:t>
            </a:r>
            <a:r>
              <a:rPr lang="en-US" altLang="ja-JP" sz="2400" b="1" u="sng" dirty="0">
                <a:solidFill>
                  <a:srgbClr val="0070C0"/>
                </a:solidFill>
              </a:rPr>
              <a:t>4</a:t>
            </a:r>
            <a:r>
              <a:rPr lang="ja-JP" altLang="en-US" sz="2400" b="1" u="sng" dirty="0">
                <a:solidFill>
                  <a:srgbClr val="0070C0"/>
                </a:solidFill>
              </a:rPr>
              <a:t>月</a:t>
            </a:r>
            <a:r>
              <a:rPr lang="en-US" altLang="ja-JP" sz="2400" b="1" u="sng" dirty="0">
                <a:solidFill>
                  <a:srgbClr val="0070C0"/>
                </a:solidFill>
              </a:rPr>
              <a:t>-2005</a:t>
            </a:r>
            <a:r>
              <a:rPr lang="ja-JP" altLang="en-US" sz="2400" b="1" u="sng" dirty="0">
                <a:solidFill>
                  <a:srgbClr val="0070C0"/>
                </a:solidFill>
              </a:rPr>
              <a:t>年</a:t>
            </a:r>
            <a:r>
              <a:rPr lang="en-US" altLang="ja-JP" sz="2400" b="1" u="sng" dirty="0">
                <a:solidFill>
                  <a:srgbClr val="0070C0"/>
                </a:solidFill>
              </a:rPr>
              <a:t>3</a:t>
            </a:r>
            <a:r>
              <a:rPr lang="ja-JP" altLang="en-US" sz="2400" b="1" u="sng" dirty="0">
                <a:solidFill>
                  <a:srgbClr val="0070C0"/>
                </a:solidFill>
              </a:rPr>
              <a:t>月</a:t>
            </a:r>
            <a:r>
              <a:rPr lang="en-US" altLang="ja-JP" sz="2400" b="1" u="sng" dirty="0">
                <a:solidFill>
                  <a:srgbClr val="0070C0"/>
                </a:solidFill>
              </a:rPr>
              <a:t>)</a:t>
            </a:r>
            <a:r>
              <a:rPr lang="ja-JP" altLang="en-US" sz="2400" dirty="0">
                <a:solidFill>
                  <a:srgbClr val="0070C0"/>
                </a:solidFill>
              </a:rPr>
              <a:t>「ベトナムにおける</a:t>
            </a:r>
            <a:r>
              <a:rPr lang="ja-JP" altLang="en-US" sz="2400" dirty="0" smtClean="0">
                <a:solidFill>
                  <a:srgbClr val="0070C0"/>
                </a:solidFill>
              </a:rPr>
              <a:t>ダイオキシン類</a:t>
            </a:r>
            <a:r>
              <a:rPr lang="ja-JP" altLang="en-US" sz="2400" dirty="0">
                <a:solidFill>
                  <a:srgbClr val="0070C0"/>
                </a:solidFill>
              </a:rPr>
              <a:t>環境汚染</a:t>
            </a:r>
            <a:r>
              <a:rPr lang="en-US" altLang="ja-JP" sz="2400" dirty="0">
                <a:solidFill>
                  <a:srgbClr val="0070C0"/>
                </a:solidFill>
              </a:rPr>
              <a:t>30</a:t>
            </a:r>
            <a:r>
              <a:rPr lang="ja-JP" altLang="en-US" sz="2400" dirty="0">
                <a:solidFill>
                  <a:srgbClr val="0070C0"/>
                </a:solidFill>
              </a:rPr>
              <a:t>年後の生体影響に関する疫学的研究」代表者</a:t>
            </a:r>
            <a:r>
              <a:rPr lang="en-US" altLang="ja-JP" sz="2400" dirty="0">
                <a:solidFill>
                  <a:srgbClr val="0070C0"/>
                </a:solidFill>
              </a:rPr>
              <a:t>:</a:t>
            </a:r>
            <a:r>
              <a:rPr lang="ja-JP" altLang="en-US" sz="2400" dirty="0">
                <a:solidFill>
                  <a:srgbClr val="0070C0"/>
                </a:solidFill>
              </a:rPr>
              <a:t>城戸</a:t>
            </a:r>
            <a:r>
              <a:rPr lang="ja-JP" altLang="en-US" sz="2400" dirty="0" smtClean="0">
                <a:solidFill>
                  <a:srgbClr val="0070C0"/>
                </a:solidFill>
              </a:rPr>
              <a:t>照彦</a:t>
            </a:r>
            <a:endParaRPr lang="en-US" altLang="ja-JP" sz="2400" dirty="0">
              <a:solidFill>
                <a:srgbClr val="0070C0"/>
              </a:solidFill>
            </a:endParaRPr>
          </a:p>
          <a:p>
            <a:pPr marL="0" indent="0">
              <a:buNone/>
            </a:pPr>
            <a:r>
              <a:rPr lang="en-US" altLang="ja-JP" sz="2400" b="1" u="sng" dirty="0" smtClean="0">
                <a:solidFill>
                  <a:srgbClr val="0070C0"/>
                </a:solidFill>
              </a:rPr>
              <a:t>【</a:t>
            </a:r>
            <a:r>
              <a:rPr lang="ja-JP" altLang="en-US" sz="2400" b="1" u="sng" dirty="0" smtClean="0">
                <a:solidFill>
                  <a:srgbClr val="0070C0"/>
                </a:solidFill>
              </a:rPr>
              <a:t>民間助成</a:t>
            </a:r>
            <a:r>
              <a:rPr lang="en-US" altLang="ja-JP" sz="2400" b="1" u="sng" dirty="0" smtClean="0">
                <a:solidFill>
                  <a:srgbClr val="0070C0"/>
                </a:solidFill>
              </a:rPr>
              <a:t>】</a:t>
            </a:r>
            <a:r>
              <a:rPr lang="ja-JP" altLang="en-US" sz="2400" dirty="0" smtClean="0">
                <a:solidFill>
                  <a:srgbClr val="0070C0"/>
                </a:solidFill>
              </a:rPr>
              <a:t>吉田</a:t>
            </a:r>
            <a:r>
              <a:rPr lang="ja-JP" altLang="en-US" sz="2400" dirty="0">
                <a:solidFill>
                  <a:srgbClr val="0070C0"/>
                </a:solidFill>
              </a:rPr>
              <a:t>育英会研究助成</a:t>
            </a:r>
            <a:r>
              <a:rPr lang="en-US" altLang="ja-JP" sz="2400" dirty="0">
                <a:solidFill>
                  <a:srgbClr val="0070C0"/>
                </a:solidFill>
              </a:rPr>
              <a:t>(2001</a:t>
            </a:r>
            <a:r>
              <a:rPr lang="ja-JP" altLang="en-US" sz="2400" dirty="0">
                <a:solidFill>
                  <a:srgbClr val="0070C0"/>
                </a:solidFill>
              </a:rPr>
              <a:t>年</a:t>
            </a:r>
            <a:r>
              <a:rPr lang="en-US" altLang="ja-JP" sz="2400" dirty="0">
                <a:solidFill>
                  <a:srgbClr val="0070C0"/>
                </a:solidFill>
              </a:rPr>
              <a:t>4</a:t>
            </a:r>
            <a:r>
              <a:rPr lang="ja-JP" altLang="en-US" sz="2400" dirty="0">
                <a:solidFill>
                  <a:srgbClr val="0070C0"/>
                </a:solidFill>
              </a:rPr>
              <a:t>月</a:t>
            </a:r>
            <a:r>
              <a:rPr lang="en-US" altLang="ja-JP" sz="2400" dirty="0">
                <a:solidFill>
                  <a:srgbClr val="0070C0"/>
                </a:solidFill>
              </a:rPr>
              <a:t>-2003</a:t>
            </a:r>
            <a:r>
              <a:rPr lang="ja-JP" altLang="en-US" sz="2400" dirty="0">
                <a:solidFill>
                  <a:srgbClr val="0070C0"/>
                </a:solidFill>
              </a:rPr>
              <a:t>年</a:t>
            </a:r>
            <a:r>
              <a:rPr lang="en-US" altLang="ja-JP" sz="2400" dirty="0">
                <a:solidFill>
                  <a:srgbClr val="0070C0"/>
                </a:solidFill>
              </a:rPr>
              <a:t>3</a:t>
            </a:r>
            <a:r>
              <a:rPr lang="ja-JP" altLang="en-US" sz="2400" dirty="0">
                <a:solidFill>
                  <a:srgbClr val="0070C0"/>
                </a:solidFill>
              </a:rPr>
              <a:t>月</a:t>
            </a:r>
            <a:r>
              <a:rPr lang="en-US" altLang="ja-JP" sz="2400" dirty="0">
                <a:solidFill>
                  <a:srgbClr val="0070C0"/>
                </a:solidFill>
              </a:rPr>
              <a:t>)</a:t>
            </a:r>
            <a:r>
              <a:rPr lang="ja-JP" altLang="en-US" sz="2400" dirty="0">
                <a:solidFill>
                  <a:srgbClr val="0070C0"/>
                </a:solidFill>
              </a:rPr>
              <a:t>「ベトナム社会主義共和国における枯葉剤（ダイオキシン類）による生体影響」代表者</a:t>
            </a:r>
            <a:r>
              <a:rPr lang="en-US" altLang="ja-JP" sz="2400" dirty="0">
                <a:solidFill>
                  <a:srgbClr val="0070C0"/>
                </a:solidFill>
              </a:rPr>
              <a:t>:</a:t>
            </a:r>
            <a:r>
              <a:rPr lang="ja-JP" altLang="en-US" sz="2400" dirty="0">
                <a:solidFill>
                  <a:srgbClr val="0070C0"/>
                </a:solidFill>
              </a:rPr>
              <a:t>城戸</a:t>
            </a:r>
            <a:r>
              <a:rPr lang="ja-JP" altLang="en-US" sz="2400" dirty="0" smtClean="0">
                <a:solidFill>
                  <a:srgbClr val="0070C0"/>
                </a:solidFill>
              </a:rPr>
              <a:t>照彦　</a:t>
            </a:r>
            <a:r>
              <a:rPr lang="ja-JP" altLang="en-US" sz="2400" u="sng" dirty="0" smtClean="0">
                <a:solidFill>
                  <a:srgbClr val="0070C0"/>
                </a:solidFill>
              </a:rPr>
              <a:t>その他；</a:t>
            </a:r>
            <a:r>
              <a:rPr lang="en-US" altLang="ja-JP" sz="2400" u="sng" dirty="0" smtClean="0">
                <a:solidFill>
                  <a:srgbClr val="0070C0"/>
                </a:solidFill>
              </a:rPr>
              <a:t>5</a:t>
            </a:r>
            <a:r>
              <a:rPr lang="ja-JP" altLang="en-US" sz="2400" u="sng" dirty="0" smtClean="0">
                <a:solidFill>
                  <a:srgbClr val="0070C0"/>
                </a:solidFill>
              </a:rPr>
              <a:t>件</a:t>
            </a:r>
            <a:endParaRPr kumimoji="1" lang="ja-JP" altLang="en-US" sz="2400" u="sng" dirty="0">
              <a:solidFill>
                <a:srgbClr val="0070C0"/>
              </a:solidFill>
            </a:endParaRPr>
          </a:p>
        </p:txBody>
      </p:sp>
    </p:spTree>
    <p:extLst>
      <p:ext uri="{BB962C8B-B14F-4D97-AF65-F5344CB8AC3E}">
        <p14:creationId xmlns:p14="http://schemas.microsoft.com/office/powerpoint/2010/main" val="2234267172"/>
      </p:ext>
    </p:extLst>
  </p:cSld>
  <p:clrMapOvr>
    <a:masterClrMapping/>
  </p:clrMapOvr>
</p:sld>
</file>

<file path=ppt/theme/_rels/themeOverr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紅梅匂">
    <a:dk1>
      <a:sysClr val="windowText" lastClr="000000"/>
    </a:dk1>
    <a:lt1>
      <a:sysClr val="window" lastClr="FFFFFF"/>
    </a:lt1>
    <a:dk2>
      <a:srgbClr val="B43731"/>
    </a:dk2>
    <a:lt2>
      <a:srgbClr val="FFFFD2"/>
    </a:lt2>
    <a:accent1>
      <a:srgbClr val="5B8835"/>
    </a:accent1>
    <a:accent2>
      <a:srgbClr val="538BA2"/>
    </a:accent2>
    <a:accent3>
      <a:srgbClr val="876631"/>
    </a:accent3>
    <a:accent4>
      <a:srgbClr val="B49F42"/>
    </a:accent4>
    <a:accent5>
      <a:srgbClr val="CD5C56"/>
    </a:accent5>
    <a:accent6>
      <a:srgbClr val="AB57AF"/>
    </a:accent6>
    <a:hlink>
      <a:srgbClr val="0000FE"/>
    </a:hlink>
    <a:folHlink>
      <a:srgbClr val="81007F"/>
    </a:folHlink>
  </a:clrScheme>
  <a:fontScheme name="紅梅匂">
    <a:majorFont>
      <a:latin typeface="Constantia"/>
      <a:ea typeface=""/>
      <a:cs typeface=""/>
      <a:font script="Jpan" typeface="HG行書体"/>
      <a:font script="Hang" typeface="HY신명조"/>
      <a:font script="Hans" typeface="华文中宋"/>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行書体"/>
      <a:font script="Hang" typeface="HY신명조"/>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紅梅匂">
    <a:fillStyleLst>
      <a:solidFill>
        <a:schemeClr val="phClr">
          <a:tint val="100000"/>
        </a:schemeClr>
      </a:solidFill>
      <a:gradFill>
        <a:gsLst>
          <a:gs pos="0">
            <a:schemeClr val="phClr">
              <a:sat val="44000"/>
              <a:lum val="55000"/>
            </a:schemeClr>
          </a:gs>
          <a:gs pos="100000">
            <a:schemeClr val="phClr">
              <a:sat val="96000"/>
              <a:lum val="76000"/>
            </a:schemeClr>
          </a:gs>
        </a:gsLst>
        <a:lin ang="18900000" scaled="1"/>
      </a:gradFill>
      <a:blipFill>
        <a:blip xmlns:r="http://schemas.openxmlformats.org/officeDocument/2006/relationships" r:embed="rId1">
          <a:duotone>
            <a:srgbClr val="000000"/>
            <a:schemeClr val="phClr">
              <a:tint val="100000"/>
            </a:schemeClr>
          </a:duotone>
        </a:blip>
      </a:blipFill>
    </a:fillStyleLst>
    <a:lnStyleLst>
      <a:ln w="16350" cap="flat" cmpd="sng" algn="ctr">
        <a:solidFill>
          <a:schemeClr val="phClr">
            <a:alpha val="100000"/>
          </a:schemeClr>
        </a:solidFill>
        <a:prstDash val="solid"/>
      </a:ln>
      <a:ln w="32700" cap="flat" cmpd="sng" algn="ctr">
        <a:solidFill>
          <a:schemeClr val="phClr">
            <a:alpha val="100000"/>
          </a:schemeClr>
        </a:solidFill>
        <a:prstDash val="solid"/>
      </a:ln>
      <a:ln w="57150" cap="flat" cmpd="sng" algn="ctr">
        <a:solidFill>
          <a:schemeClr val="phClr">
            <a:alpha val="100000"/>
          </a:schemeClr>
        </a:solidFill>
        <a:prstDash val="solid"/>
      </a:ln>
    </a:lnStyleLst>
    <a:effectStyleLst>
      <a:effectStyle>
        <a:effectLst>
          <a:outerShdw blurRad="50800" dist="50800" dir="5400000" algn="tl">
            <a:srgbClr val="000000">
              <a:alpha val="65000"/>
            </a:srgbClr>
          </a:outerShdw>
          <a:softEdge rad="12700"/>
        </a:effectLst>
      </a:effectStyle>
      <a:effectStyle>
        <a:effectLst>
          <a:outerShdw blurRad="50800" dist="50800" dir="5400000" algn="tl">
            <a:srgbClr val="000000">
              <a:alpha val="65000"/>
            </a:srgbClr>
          </a:outerShdw>
          <a:softEdge rad="12700"/>
        </a:effectLst>
        <a:scene3d>
          <a:camera prst="orthographicFront"/>
          <a:lightRig rig="twoPt" dir="t">
            <a:rot lat="0" lon="0" rev="5700000"/>
          </a:lightRig>
        </a:scene3d>
        <a:sp3d>
          <a:contourClr>
            <a:schemeClr val="phClr"/>
          </a:contourClr>
        </a:sp3d>
      </a:effectStyle>
      <a:effectStyle>
        <a:effectLst>
          <a:outerShdw blurRad="50800" dist="50800" dir="5400000" algn="tl">
            <a:srgbClr val="000000">
              <a:alpha val="65000"/>
            </a:srgbClr>
          </a:outerShdw>
          <a:softEdge rad="12700"/>
        </a:effectLst>
        <a:scene3d>
          <a:camera prst="orthographicFront"/>
          <a:lightRig rig="twoPt" dir="t">
            <a:rot lat="0" lon="0" rev="5700000"/>
          </a:lightRig>
        </a:scene3d>
        <a:sp3d>
          <a:bevelT w="127000" h="25400" prst="relaxedInset"/>
          <a:bevelB w="127000" h="25400" prst="relaxedInset"/>
          <a:contourClr>
            <a:schemeClr val="phClr"/>
          </a:contourClr>
        </a:sp3d>
      </a:effectStyle>
    </a:effectStyleLst>
    <a:bgFillStyleLst>
      <a:solidFill>
        <a:schemeClr val="phClr"/>
      </a:solidFill>
      <a:blipFill>
        <a:blip xmlns:r="http://schemas.openxmlformats.org/officeDocument/2006/relationships" r:embed="rId2">
          <a:duotone>
            <a:schemeClr val="phClr">
              <a:shade val="40000"/>
            </a:schemeClr>
            <a:schemeClr val="phClr">
              <a:tint val="52000"/>
            </a:schemeClr>
          </a:duotone>
        </a:blip>
      </a:blipFill>
      <a:blipFill rotWithShape="0">
        <a:blip xmlns:r="http://schemas.openxmlformats.org/officeDocument/2006/relationships" r:embed="rId3">
          <a:duotone>
            <a:schemeClr val="phClr">
              <a:shade val="28000"/>
              <a:satMod val="250000"/>
            </a:schemeClr>
            <a:schemeClr val="phClr">
              <a:tint val="4000"/>
              <a:satMod val="150000"/>
            </a:schemeClr>
          </a:duotone>
        </a:blip>
        <a:srcRect/>
        <a:stretch>
          <a:fillRect/>
        </a:stretch>
      </a:blipFill>
    </a:bgFillStyleLst>
  </a:fmtScheme>
</a:themeOverride>
</file>

<file path=docProps/app.xml><?xml version="1.0" encoding="utf-8"?>
<Properties xmlns="http://schemas.openxmlformats.org/officeDocument/2006/extended-properties" xmlns:vt="http://schemas.openxmlformats.org/officeDocument/2006/docPropsVTypes">
  <TotalTime>591</TotalTime>
  <Words>552</Words>
  <Application>Microsoft Office PowerPoint</Application>
  <PresentationFormat>ワイド画面</PresentationFormat>
  <Paragraphs>89</Paragraphs>
  <Slides>7</Slides>
  <Notes>1</Notes>
  <HiddenSlides>0</HiddenSlides>
  <MMClips>0</MMClips>
  <ScaleCrop>false</ScaleCrop>
  <HeadingPairs>
    <vt:vector size="8" baseType="variant">
      <vt:variant>
        <vt:lpstr>使用されているフォント</vt:lpstr>
      </vt:variant>
      <vt:variant>
        <vt:i4>8</vt:i4>
      </vt:variant>
      <vt:variant>
        <vt:lpstr>テーマ</vt:lpstr>
      </vt:variant>
      <vt:variant>
        <vt:i4>3</vt:i4>
      </vt:variant>
      <vt:variant>
        <vt:lpstr>埋め込まれた OLE サーバー</vt:lpstr>
      </vt:variant>
      <vt:variant>
        <vt:i4>1</vt:i4>
      </vt:variant>
      <vt:variant>
        <vt:lpstr>スライド タイトル</vt:lpstr>
      </vt:variant>
      <vt:variant>
        <vt:i4>7</vt:i4>
      </vt:variant>
    </vt:vector>
  </HeadingPairs>
  <TitlesOfParts>
    <vt:vector size="19" baseType="lpstr">
      <vt:lpstr>Batang</vt:lpstr>
      <vt:lpstr>ＭＳ Ｐゴシック</vt:lpstr>
      <vt:lpstr>游ゴシック</vt:lpstr>
      <vt:lpstr>游ゴシック Light</vt:lpstr>
      <vt:lpstr>Arial</vt:lpstr>
      <vt:lpstr>Calibri</vt:lpstr>
      <vt:lpstr>Century</vt:lpstr>
      <vt:lpstr>Times New Roman</vt:lpstr>
      <vt:lpstr>Office テーマ</vt:lpstr>
      <vt:lpstr>1_Office テーマ</vt:lpstr>
      <vt:lpstr>Office ​​テーマ</vt:lpstr>
      <vt:lpstr>ビットマップ イメージ</vt:lpstr>
      <vt:lpstr>PowerPoint プレゼンテーション</vt:lpstr>
      <vt:lpstr>PowerPoint プレゼンテーション</vt:lpstr>
      <vt:lpstr>カウンターパート・協力機関</vt:lpstr>
      <vt:lpstr>PowerPoint プレゼンテーション</vt:lpstr>
      <vt:lpstr>Dioxin and human health in Vietnam</vt:lpstr>
      <vt:lpstr>これまでの活動実績と今後のロードマップ</vt:lpstr>
      <vt:lpstr>これまでの研究助成</vt:lpstr>
    </vt:vector>
  </TitlesOfParts>
  <Company>Kanazawa University (Build151007)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Kido</dc:creator>
  <cp:lastModifiedBy>Kido</cp:lastModifiedBy>
  <cp:revision>28</cp:revision>
  <dcterms:created xsi:type="dcterms:W3CDTF">2019-07-17T01:11:07Z</dcterms:created>
  <dcterms:modified xsi:type="dcterms:W3CDTF">2019-07-29T07:34:14Z</dcterms:modified>
</cp:coreProperties>
</file>